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66" r:id="rId4"/>
    <p:sldId id="258" r:id="rId5"/>
    <p:sldId id="259" r:id="rId6"/>
    <p:sldId id="260" r:id="rId7"/>
    <p:sldId id="261" r:id="rId8"/>
    <p:sldId id="262" r:id="rId9"/>
    <p:sldId id="264" r:id="rId10"/>
    <p:sldId id="267"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D4304-0869-4E46-9021-6D42C499DDB5}" v="159" dt="2023-02-04T01:23:29.769"/>
    <p1510:client id="{EFFDAD2E-14EE-AE60-BBD7-41E5B5DBB016}" v="539" dt="2023-02-04T17:42:24.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65" d="100"/>
          <a:sy n="65" d="100"/>
        </p:scale>
        <p:origin x="105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7108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119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6514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8057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7/19/2025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4144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7/19/2025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4617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7/19/2025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879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7/19/2025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7832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1730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7/19/2025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9328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7/19/2025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448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7/19/2025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4832945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hyperlink" Target="https://citizentruth.org/jonestown-terror-in-jungle-demagogues/"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2.wdp"/><Relationship Id="rId7" Type="http://schemas.openxmlformats.org/officeDocument/2006/relationships/hyperlink" Target="http://www.africametro.com/eastern-africa/united-nations-demands-action-as-famine-looms-in-nigeria-somalia-and-yemen"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2.wdp"/><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2.wdp"/><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hyperlink" Target="http://www.africametro.com/headline/botswana-rocked-strongest-ever-6-8-earthquake-sending-tremors-across-southern-afri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brewminate.com/the-history-of-the-persecution-of-myanmars-rohingya/"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1051560" y="1110054"/>
            <a:ext cx="6558608" cy="4580300"/>
          </a:xfrm>
        </p:spPr>
        <p:txBody>
          <a:bodyPr>
            <a:normAutofit/>
          </a:bodyPr>
          <a:lstStyle/>
          <a:p>
            <a:pPr algn="r"/>
            <a:r>
              <a:rPr lang="en-US" sz="8800">
                <a:cs typeface="Calibri Light"/>
              </a:rPr>
              <a:t>Matthew 24</a:t>
            </a:r>
            <a:endParaRPr lang="en-US" sz="8800"/>
          </a:p>
        </p:txBody>
      </p:sp>
      <p:sp>
        <p:nvSpPr>
          <p:cNvPr id="26" name="Rectangle 9">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091947" y="1678210"/>
            <a:ext cx="2989007" cy="3443988"/>
          </a:xfrm>
        </p:spPr>
        <p:txBody>
          <a:bodyPr vert="horz" lIns="91440" tIns="45720" rIns="91440" bIns="45720" rtlCol="0" anchor="ctr">
            <a:normAutofit/>
          </a:bodyPr>
          <a:lstStyle/>
          <a:p>
            <a:r>
              <a:rPr lang="en-US" sz="2000">
                <a:solidFill>
                  <a:srgbClr val="000000"/>
                </a:solidFill>
                <a:cs typeface="Calibri"/>
              </a:rPr>
              <a:t>The Signs of the Times</a:t>
            </a:r>
            <a:endParaRPr lang="en-US" sz="2000">
              <a:solidFill>
                <a:srgbClr val="000000"/>
              </a:solidFill>
            </a:endParaRPr>
          </a:p>
        </p:txBody>
      </p:sp>
      <p:sp>
        <p:nvSpPr>
          <p:cNvPr id="28" name="Rectangle 13">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5">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30" name="Oval 16">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17">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243800-6CA0-92D0-87F2-64FF68FD9C10}"/>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6EC9011-BF53-0DB2-01F4-90ED18575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C73DAC1B-B63F-5103-38B6-7C88BDB0D380}"/>
              </a:ext>
            </a:extLst>
          </p:cNvPr>
          <p:cNvSpPr>
            <a:spLocks noGrp="1"/>
          </p:cNvSpPr>
          <p:nvPr>
            <p:ph type="ctrTitle"/>
          </p:nvPr>
        </p:nvSpPr>
        <p:spPr>
          <a:xfrm>
            <a:off x="5053263" y="4665605"/>
            <a:ext cx="6788164" cy="1292433"/>
          </a:xfrm>
        </p:spPr>
        <p:txBody>
          <a:bodyPr vert="horz" lIns="91440" tIns="45720" rIns="91440" bIns="45720" rtlCol="0" anchor="b">
            <a:normAutofit/>
          </a:bodyPr>
          <a:lstStyle/>
          <a:p>
            <a:r>
              <a:rPr lang="en-US" sz="5400" dirty="0"/>
              <a:t>False Prophets</a:t>
            </a:r>
            <a:endParaRPr lang="en-US" sz="5400" kern="1200" cap="all" baseline="0" dirty="0">
              <a:latin typeface="+mj-lt"/>
              <a:ea typeface="+mj-ea"/>
              <a:cs typeface="+mj-cs"/>
            </a:endParaRPr>
          </a:p>
        </p:txBody>
      </p:sp>
      <p:sp>
        <p:nvSpPr>
          <p:cNvPr id="12" name="Subtitle 11">
            <a:extLst>
              <a:ext uri="{FF2B5EF4-FFF2-40B4-BE49-F238E27FC236}">
                <a16:creationId xmlns:a16="http://schemas.microsoft.com/office/drawing/2014/main" id="{48E3AEF0-1562-7A4F-F0A1-3A5C32511C83}"/>
              </a:ext>
            </a:extLst>
          </p:cNvPr>
          <p:cNvSpPr>
            <a:spLocks noGrp="1"/>
          </p:cNvSpPr>
          <p:nvPr>
            <p:ph type="subTitle" idx="1"/>
          </p:nvPr>
        </p:nvSpPr>
        <p:spPr>
          <a:xfrm>
            <a:off x="5053263" y="5958038"/>
            <a:ext cx="6788164" cy="424446"/>
          </a:xfrm>
        </p:spPr>
        <p:txBody>
          <a:bodyPr vert="horz" lIns="91440" tIns="45720" rIns="91440" bIns="45720" rtlCol="0" anchor="t">
            <a:normAutofit/>
          </a:bodyPr>
          <a:lstStyle/>
          <a:p>
            <a:pPr>
              <a:buClr>
                <a:srgbClr val="D34817">
                  <a:lumMod val="75000"/>
                </a:srgbClr>
              </a:buClr>
            </a:pPr>
            <a:r>
              <a:rPr lang="en-US" sz="1600" dirty="0"/>
              <a:t>Matthew 24:11, 2 Chronicles 18:4-11, 16-22, Revelation 13:12-14</a:t>
            </a:r>
          </a:p>
        </p:txBody>
      </p:sp>
      <p:pic>
        <p:nvPicPr>
          <p:cNvPr id="4" name="Picture 4">
            <a:extLst>
              <a:ext uri="{FF2B5EF4-FFF2-40B4-BE49-F238E27FC236}">
                <a16:creationId xmlns:a16="http://schemas.microsoft.com/office/drawing/2014/main" id="{8759C7F7-A4CB-DAC1-7BC2-1B93A7EA660F}"/>
              </a:ext>
            </a:extLst>
          </p:cNvPr>
          <p:cNvPicPr>
            <a:picLocks noChangeAspect="1"/>
          </p:cNvPicPr>
          <p:nvPr/>
        </p:nvPicPr>
        <p:blipFill rotWithShape="1">
          <a:blip r:embed="rId2">
            <a:extLst>
              <a:ext uri="{28A0092B-C50C-407E-A947-70E740481C1C}">
                <a14:useLocalDpi xmlns:a14="http://schemas.microsoft.com/office/drawing/2010/main" val="0"/>
              </a:ext>
            </a:extLst>
          </a:blip>
          <a:srcRect t="10428" b="10428"/>
          <a:stretch/>
        </p:blipFill>
        <p:spPr>
          <a:xfrm>
            <a:off x="306314" y="334791"/>
            <a:ext cx="4541990" cy="4024647"/>
          </a:xfrm>
          <a:prstGeom prst="rect">
            <a:avLst/>
          </a:prstGeom>
        </p:spPr>
      </p:pic>
      <p:pic>
        <p:nvPicPr>
          <p:cNvPr id="7" name="Picture 7">
            <a:extLst>
              <a:ext uri="{FF2B5EF4-FFF2-40B4-BE49-F238E27FC236}">
                <a16:creationId xmlns:a16="http://schemas.microsoft.com/office/drawing/2014/main" id="{954E52C6-4A02-CB84-1D70-A008FE4249DC}"/>
              </a:ext>
            </a:extLst>
          </p:cNvPr>
          <p:cNvPicPr>
            <a:picLocks noChangeAspect="1"/>
          </p:cNvPicPr>
          <p:nvPr/>
        </p:nvPicPr>
        <p:blipFill rotWithShape="1">
          <a:blip r:embed="rId3">
            <a:extLst>
              <a:ext uri="{28A0092B-C50C-407E-A947-70E740481C1C}">
                <a14:useLocalDpi xmlns:a14="http://schemas.microsoft.com/office/drawing/2010/main" val="0"/>
              </a:ext>
            </a:extLst>
          </a:blip>
          <a:srcRect t="25926" b="25926"/>
          <a:stretch/>
        </p:blipFill>
        <p:spPr>
          <a:xfrm>
            <a:off x="4972050" y="334791"/>
            <a:ext cx="6896099" cy="4024647"/>
          </a:xfrm>
          <a:prstGeom prst="rect">
            <a:avLst/>
          </a:prstGeom>
        </p:spPr>
      </p:pic>
      <p:pic>
        <p:nvPicPr>
          <p:cNvPr id="9" name="Picture 9">
            <a:extLst>
              <a:ext uri="{FF2B5EF4-FFF2-40B4-BE49-F238E27FC236}">
                <a16:creationId xmlns:a16="http://schemas.microsoft.com/office/drawing/2014/main" id="{8E936ED5-112D-8A6E-5BF7-68BA7A58374A}"/>
              </a:ext>
            </a:extLst>
          </p:cNvPr>
          <p:cNvPicPr>
            <a:picLocks/>
          </p:cNvPicPr>
          <p:nvPr/>
        </p:nvPicPr>
        <p:blipFill rotWithShape="1">
          <a:blip r:embed="rId4">
            <a:extLst>
              <a:ext uri="{28A0092B-C50C-407E-A947-70E740481C1C}">
                <a14:useLocalDpi xmlns:a14="http://schemas.microsoft.com/office/drawing/2010/main" val="0"/>
              </a:ext>
            </a:extLst>
          </a:blip>
          <a:srcRect t="11098" r="7311" b="15279"/>
          <a:stretch>
            <a:fillRect/>
          </a:stretch>
        </p:blipFill>
        <p:spPr>
          <a:xfrm>
            <a:off x="306314" y="4472609"/>
            <a:ext cx="4541990" cy="2002536"/>
          </a:xfrm>
          <a:prstGeom prst="rect">
            <a:avLst/>
          </a:prstGeom>
        </p:spPr>
      </p:pic>
      <p:sp>
        <p:nvSpPr>
          <p:cNvPr id="19" name="Rectangle 18">
            <a:extLst>
              <a:ext uri="{FF2B5EF4-FFF2-40B4-BE49-F238E27FC236}">
                <a16:creationId xmlns:a16="http://schemas.microsoft.com/office/drawing/2014/main" id="{2B955B8F-A1F0-3139-225F-ADFB1A81D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1" name="Rectangle 20">
            <a:extLst>
              <a:ext uri="{FF2B5EF4-FFF2-40B4-BE49-F238E27FC236}">
                <a16:creationId xmlns:a16="http://schemas.microsoft.com/office/drawing/2014/main" id="{423EE70D-9625-E617-F5D7-B58D5BB3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23446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6005C21-D5E1-EEED-EB39-D5DF19A8A076}"/>
              </a:ext>
            </a:extLst>
          </p:cNvPr>
          <p:cNvSpPr>
            <a:spLocks noGrp="1"/>
          </p:cNvSpPr>
          <p:nvPr>
            <p:ph type="title"/>
          </p:nvPr>
        </p:nvSpPr>
        <p:spPr>
          <a:xfrm>
            <a:off x="1069848" y="484632"/>
            <a:ext cx="10058400" cy="1609344"/>
          </a:xfrm>
        </p:spPr>
        <p:txBody>
          <a:bodyPr>
            <a:normAutofit/>
          </a:bodyPr>
          <a:lstStyle/>
          <a:p>
            <a:r>
              <a:rPr lang="en-US"/>
              <a:t>False Prophets</a:t>
            </a:r>
          </a:p>
        </p:txBody>
      </p:sp>
      <p:sp>
        <p:nvSpPr>
          <p:cNvPr id="3" name="Content Placeholder 2">
            <a:extLst>
              <a:ext uri="{FF2B5EF4-FFF2-40B4-BE49-F238E27FC236}">
                <a16:creationId xmlns:a16="http://schemas.microsoft.com/office/drawing/2014/main" id="{8E213BD8-22FA-32BF-13EA-1DD7B33F3C47}"/>
              </a:ext>
            </a:extLst>
          </p:cNvPr>
          <p:cNvSpPr>
            <a:spLocks noGrp="1"/>
          </p:cNvSpPr>
          <p:nvPr>
            <p:ph idx="1"/>
          </p:nvPr>
        </p:nvSpPr>
        <p:spPr>
          <a:xfrm>
            <a:off x="1069848" y="2320412"/>
            <a:ext cx="10058400" cy="3851787"/>
          </a:xfrm>
        </p:spPr>
        <p:txBody>
          <a:bodyPr vert="horz" lIns="91440" tIns="45720" rIns="91440" bIns="45720" rtlCol="0">
            <a:normAutofit fontScale="85000" lnSpcReduction="10000"/>
          </a:bodyPr>
          <a:lstStyle/>
          <a:p>
            <a:pPr marL="0" indent="0">
              <a:buNone/>
            </a:pPr>
            <a:r>
              <a:rPr lang="en-US" dirty="0">
                <a:ea typeface="+mn-lt"/>
                <a:cs typeface="+mn-lt"/>
              </a:rPr>
              <a:t>Taiwanese religious leader Hon-Ming Chen established Chen Tao, or True Way, a religious movement that blended elements of Christianity, Buddhism, UFO conspiracy theories, and Taiwanese folk religion. Chen preached that God would appear on U.S. television channel 18 on March 25, 1988, to announce that he would descend to Earth the following week in a physical form identical to Chen. The following year, he prophesized, millions of devil spirits, together with massive flooding, would result in a mass extinction of the human population. Followers could be spared by buying their way aboard spaceships, disguised as clouds, sent to rescue them.</a:t>
            </a:r>
          </a:p>
          <a:p>
            <a:pPr marL="0" indent="0">
              <a:buClr>
                <a:srgbClr val="9E3611"/>
              </a:buClr>
              <a:buNone/>
            </a:pPr>
            <a:endParaRPr lang="en-US" dirty="0">
              <a:ea typeface="+mn-lt"/>
              <a:cs typeface="+mn-lt"/>
            </a:endParaRPr>
          </a:p>
          <a:p>
            <a:pPr marL="0" indent="0">
              <a:buClr>
                <a:srgbClr val="9E3611"/>
              </a:buClr>
              <a:buNone/>
            </a:pPr>
            <a:r>
              <a:rPr lang="en-US" dirty="0">
                <a:ea typeface="+mn-lt"/>
                <a:cs typeface="+mn-lt"/>
              </a:rPr>
              <a:t>Joanna Southcott - In 1813, she announced that in the following year she would give birth to the second messiah, whose arrival would signal the last days of the Earth—despite being 64 years old and, as she told her doctors, a virgin. She died before a baby could be born.</a:t>
            </a:r>
          </a:p>
          <a:p>
            <a:pPr marL="0" indent="0">
              <a:buClr>
                <a:srgbClr val="9E3611"/>
              </a:buClr>
              <a:buNone/>
            </a:pPr>
            <a:endParaRPr lang="en-US" dirty="0">
              <a:ea typeface="+mn-lt"/>
              <a:cs typeface="+mn-lt"/>
            </a:endParaRPr>
          </a:p>
          <a:p>
            <a:pPr marL="0" indent="0">
              <a:buClr>
                <a:srgbClr val="9E3611"/>
              </a:buClr>
              <a:buNone/>
            </a:pPr>
            <a:r>
              <a:rPr lang="en-US" dirty="0">
                <a:ea typeface="+mn-lt"/>
                <a:cs typeface="+mn-lt"/>
              </a:rPr>
              <a:t>Charles Taze Russell, founder of Jehovah's Witness, predicted the world would end in </a:t>
            </a:r>
            <a:r>
              <a:rPr lang="en-US" b="1" dirty="0">
                <a:ea typeface="+mn-lt"/>
                <a:cs typeface="+mn-lt"/>
              </a:rPr>
              <a:t>October 1914 or October 1915</a:t>
            </a:r>
            <a:r>
              <a:rPr lang="en-US" dirty="0">
                <a:ea typeface="+mn-lt"/>
                <a:cs typeface="+mn-lt"/>
              </a:rPr>
              <a:t>, whichever one proved to be correct.</a:t>
            </a:r>
            <a:endParaRPr lang="en-US" dirty="0"/>
          </a:p>
        </p:txBody>
      </p:sp>
      <p:sp>
        <p:nvSpPr>
          <p:cNvPr id="27" name="Oval 2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962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1" name="Oval 20">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4" name="Rectangle 23">
            <a:extLst>
              <a:ext uri="{FF2B5EF4-FFF2-40B4-BE49-F238E27FC236}">
                <a16:creationId xmlns:a16="http://schemas.microsoft.com/office/drawing/2014/main" id="{ACA4BFD6-A840-4864-9375-F0AFF166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A11C879-CB57-BC94-DFD9-5418EA9487C3}"/>
              </a:ext>
            </a:extLst>
          </p:cNvPr>
          <p:cNvSpPr>
            <a:spLocks noGrp="1"/>
          </p:cNvSpPr>
          <p:nvPr>
            <p:ph type="title"/>
          </p:nvPr>
        </p:nvSpPr>
        <p:spPr>
          <a:xfrm>
            <a:off x="5053263" y="4665605"/>
            <a:ext cx="6788164" cy="1292433"/>
          </a:xfrm>
        </p:spPr>
        <p:txBody>
          <a:bodyPr vert="horz" lIns="91440" tIns="45720" rIns="91440" bIns="45720" rtlCol="0" anchor="ctr">
            <a:normAutofit/>
          </a:bodyPr>
          <a:lstStyle/>
          <a:p>
            <a:pPr>
              <a:lnSpc>
                <a:spcPct val="80000"/>
              </a:lnSpc>
            </a:pPr>
            <a:r>
              <a:rPr lang="en-US" kern="1200" cap="all" baseline="0">
                <a:blipFill dpi="0" rotWithShape="1">
                  <a:blip r:embed="rId4"/>
                  <a:srcRect/>
                  <a:tile tx="6350" ty="-127000" sx="65000" sy="64000" flip="none" algn="tl"/>
                </a:blipFill>
                <a:latin typeface="+mj-lt"/>
                <a:ea typeface="+mj-ea"/>
                <a:cs typeface="+mj-cs"/>
              </a:rPr>
              <a:t>Antichrist</a:t>
            </a:r>
          </a:p>
        </p:txBody>
      </p:sp>
      <p:sp>
        <p:nvSpPr>
          <p:cNvPr id="3" name="Content Placeholder 2">
            <a:extLst>
              <a:ext uri="{FF2B5EF4-FFF2-40B4-BE49-F238E27FC236}">
                <a16:creationId xmlns:a16="http://schemas.microsoft.com/office/drawing/2014/main" id="{33FCBD5A-D1D4-53FC-D37C-77DBB51BC2AE}"/>
              </a:ext>
            </a:extLst>
          </p:cNvPr>
          <p:cNvSpPr>
            <a:spLocks noGrp="1"/>
          </p:cNvSpPr>
          <p:nvPr>
            <p:ph idx="1"/>
          </p:nvPr>
        </p:nvSpPr>
        <p:spPr>
          <a:xfrm>
            <a:off x="5053263" y="5958038"/>
            <a:ext cx="6788164" cy="424446"/>
          </a:xfrm>
        </p:spPr>
        <p:txBody>
          <a:bodyPr vert="horz" lIns="91440" tIns="45720" rIns="91440" bIns="45720" rtlCol="0">
            <a:normAutofit/>
          </a:bodyPr>
          <a:lstStyle/>
          <a:p>
            <a:pPr marL="0" indent="0">
              <a:buNone/>
            </a:pPr>
            <a:r>
              <a:rPr lang="en-US" sz="1600"/>
              <a:t>Revelation 13:4-6, Revelation 13:11-15</a:t>
            </a:r>
          </a:p>
        </p:txBody>
      </p:sp>
      <p:pic>
        <p:nvPicPr>
          <p:cNvPr id="5" name="Picture 5" descr="Color portrait of 'Abdu'l-Baha in Paris, France, October 1911 | Baha'i ...">
            <a:extLst>
              <a:ext uri="{FF2B5EF4-FFF2-40B4-BE49-F238E27FC236}">
                <a16:creationId xmlns:a16="http://schemas.microsoft.com/office/drawing/2014/main" id="{78FB0B59-0484-4B8D-FC86-97066129593B}"/>
              </a:ext>
            </a:extLst>
          </p:cNvPr>
          <p:cNvPicPr>
            <a:picLocks noChangeAspect="1"/>
          </p:cNvPicPr>
          <p:nvPr/>
        </p:nvPicPr>
        <p:blipFill rotWithShape="1">
          <a:blip r:embed="rId6"/>
          <a:srcRect t="2987" r="-2" b="34985"/>
          <a:stretch/>
        </p:blipFill>
        <p:spPr>
          <a:xfrm>
            <a:off x="306314" y="334791"/>
            <a:ext cx="4541990" cy="4024647"/>
          </a:xfrm>
          <a:prstGeom prst="rect">
            <a:avLst/>
          </a:prstGeom>
        </p:spPr>
      </p:pic>
      <p:pic>
        <p:nvPicPr>
          <p:cNvPr id="9" name="Picture 9">
            <a:extLst>
              <a:ext uri="{FF2B5EF4-FFF2-40B4-BE49-F238E27FC236}">
                <a16:creationId xmlns:a16="http://schemas.microsoft.com/office/drawing/2014/main" id="{09CDA70A-61D3-FD1A-738B-4F93FDBF887E}"/>
              </a:ext>
            </a:extLst>
          </p:cNvPr>
          <p:cNvPicPr>
            <a:picLocks noChangeAspect="1"/>
          </p:cNvPicPr>
          <p:nvPr/>
        </p:nvPicPr>
        <p:blipFill rotWithShape="1">
          <a:blip r:embed="rId7"/>
          <a:srcRect t="8207" b="34217"/>
          <a:stretch/>
        </p:blipFill>
        <p:spPr>
          <a:xfrm>
            <a:off x="4972050" y="334791"/>
            <a:ext cx="6896099" cy="4024647"/>
          </a:xfrm>
          <a:prstGeom prst="rect">
            <a:avLst/>
          </a:prstGeom>
        </p:spPr>
      </p:pic>
      <p:pic>
        <p:nvPicPr>
          <p:cNvPr id="6" name="Picture 6" descr="A picture containing person, indoor&#10;&#10;Description automatically generated">
            <a:extLst>
              <a:ext uri="{FF2B5EF4-FFF2-40B4-BE49-F238E27FC236}">
                <a16:creationId xmlns:a16="http://schemas.microsoft.com/office/drawing/2014/main" id="{AC6B8049-59B4-E768-742A-2189D80DA85B}"/>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b="20357"/>
          <a:stretch/>
        </p:blipFill>
        <p:spPr>
          <a:xfrm>
            <a:off x="306314" y="4472610"/>
            <a:ext cx="4541990" cy="1998606"/>
          </a:xfrm>
          <a:prstGeom prst="rect">
            <a:avLst/>
          </a:prstGeom>
        </p:spPr>
      </p:pic>
      <p:sp>
        <p:nvSpPr>
          <p:cNvPr id="26" name="Rectangle 25">
            <a:extLst>
              <a:ext uri="{FF2B5EF4-FFF2-40B4-BE49-F238E27FC236}">
                <a16:creationId xmlns:a16="http://schemas.microsoft.com/office/drawing/2014/main" id="{A6630947-3905-4131-AE58-F8420E6BE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C3D4A7-51DC-4435-B411-57BEE3CB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1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C259706-F23F-D241-1CA8-A18FACF65AF5}"/>
              </a:ext>
            </a:extLst>
          </p:cNvPr>
          <p:cNvSpPr>
            <a:spLocks noGrp="1"/>
          </p:cNvSpPr>
          <p:nvPr>
            <p:ph type="title"/>
          </p:nvPr>
        </p:nvSpPr>
        <p:spPr>
          <a:xfrm>
            <a:off x="1069848" y="484632"/>
            <a:ext cx="10058400" cy="1609344"/>
          </a:xfrm>
        </p:spPr>
        <p:txBody>
          <a:bodyPr>
            <a:normAutofit/>
          </a:bodyPr>
          <a:lstStyle/>
          <a:p>
            <a:r>
              <a:rPr lang="en-US"/>
              <a:t>ANTICHRIst</a:t>
            </a:r>
          </a:p>
        </p:txBody>
      </p:sp>
      <p:sp>
        <p:nvSpPr>
          <p:cNvPr id="3" name="Content Placeholder 2">
            <a:extLst>
              <a:ext uri="{FF2B5EF4-FFF2-40B4-BE49-F238E27FC236}">
                <a16:creationId xmlns:a16="http://schemas.microsoft.com/office/drawing/2014/main" id="{BD007F6D-9DB3-DF41-88EF-0AFBFF2BC8DF}"/>
              </a:ext>
            </a:extLst>
          </p:cNvPr>
          <p:cNvSpPr>
            <a:spLocks noGrp="1"/>
          </p:cNvSpPr>
          <p:nvPr>
            <p:ph idx="1"/>
          </p:nvPr>
        </p:nvSpPr>
        <p:spPr>
          <a:xfrm>
            <a:off x="1069848" y="2320412"/>
            <a:ext cx="10058400" cy="3851787"/>
          </a:xfrm>
        </p:spPr>
        <p:txBody>
          <a:bodyPr vert="horz" lIns="91440" tIns="45720" rIns="91440" bIns="45720" rtlCol="0">
            <a:normAutofit/>
          </a:bodyPr>
          <a:lstStyle/>
          <a:p>
            <a:pPr marL="0" indent="0">
              <a:buNone/>
            </a:pPr>
            <a:r>
              <a:rPr lang="en-US" sz="1500" dirty="0">
                <a:ea typeface="+mn-lt"/>
                <a:cs typeface="+mn-lt"/>
              </a:rPr>
              <a:t>Bahá'u'lláh (1817–1892), born Shiite, adopted Bábism later in 1844. He claimed to be the prophesied fulfillment and Promised One of major religions including Hinduism, Judaism, Zoroastrianism, Buddhism, Christianity and Islam. </a:t>
            </a:r>
          </a:p>
          <a:p>
            <a:pPr marL="0" indent="0">
              <a:buClr>
                <a:srgbClr val="9E3611"/>
              </a:buClr>
              <a:buNone/>
            </a:pPr>
            <a:r>
              <a:rPr lang="en-US" sz="1500" dirty="0">
                <a:ea typeface="+mn-lt"/>
                <a:cs typeface="+mn-lt"/>
              </a:rPr>
              <a:t>William W. Davies (1833–1906), leader of a Latter Day Saint schismatic group called the Kingdom of Heaven in Washington from 1867 to 1881. He taught his followers that he was the archangel Michael, who had previously lived as the biblical Adam, Abraham, and David. When his son Arthur was born in 1868, Davies declared that the infant was the reincarnated Jesus Christ. When Davies's second son, David, was born in 1869, he was declared to be God the Father.</a:t>
            </a:r>
            <a:endParaRPr lang="en-US" sz="1500" baseline="30000" dirty="0"/>
          </a:p>
          <a:p>
            <a:pPr marL="0" indent="0">
              <a:buClr>
                <a:srgbClr val="9E3611"/>
              </a:buClr>
              <a:buNone/>
            </a:pPr>
            <a:r>
              <a:rPr lang="en-US" sz="1500" dirty="0">
                <a:ea typeface="+mn-lt"/>
                <a:cs typeface="+mn-lt"/>
              </a:rPr>
              <a:t>Jim Jones (1931–1978), founder of Peoples Temple, which started off as an offshoot of a mainstream Protestant sect before becoming a personality cult as time went on. He claimed to be the reincarnation of Jesus, Akhenaten, the Buddha, Vladimir Lenin and Father Divine in the 1970s. He organized a mass murder suicide at Jonestown, Guyana on November 18, 1978. He shot himself after the murders were done.</a:t>
            </a:r>
          </a:p>
          <a:p>
            <a:pPr marL="0" indent="0">
              <a:buClr>
                <a:srgbClr val="9E3611"/>
              </a:buClr>
              <a:buNone/>
            </a:pPr>
            <a:r>
              <a:rPr lang="en-US" sz="1500" dirty="0">
                <a:ea typeface="+mn-lt"/>
                <a:cs typeface="+mn-lt"/>
              </a:rPr>
              <a:t>Oscar Ramiro Ortega-Hernandez (b. 1990). In November 2011, he fired nine shots at the White House in Washington D.C., believing himself to be Jesus Christ sent to kill U.S. President Barack Obama, whom he believed to be the antichrist.</a:t>
            </a:r>
            <a:endParaRPr lang="en-US" sz="1500" baseline="30000" dirty="0">
              <a:ea typeface="+mn-lt"/>
              <a:cs typeface="+mn-lt"/>
            </a:endParaRPr>
          </a:p>
          <a:p>
            <a:pPr marL="0" indent="0">
              <a:buNone/>
            </a:pPr>
            <a:endParaRPr lang="en-US" sz="1500" dirty="0">
              <a:ea typeface="+mn-lt"/>
              <a:cs typeface="+mn-lt"/>
            </a:endParaRP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550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ACA4BFD6-A840-4864-9375-F0AFF166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708C626-A7D2-A37A-465E-5938C3152A49}"/>
              </a:ext>
            </a:extLst>
          </p:cNvPr>
          <p:cNvSpPr>
            <a:spLocks noGrp="1"/>
          </p:cNvSpPr>
          <p:nvPr>
            <p:ph type="ctrTitle"/>
          </p:nvPr>
        </p:nvSpPr>
        <p:spPr>
          <a:xfrm>
            <a:off x="5053263" y="4665605"/>
            <a:ext cx="6788164" cy="1292433"/>
          </a:xfrm>
        </p:spPr>
        <p:txBody>
          <a:bodyPr anchor="b">
            <a:normAutofit/>
          </a:bodyPr>
          <a:lstStyle/>
          <a:p>
            <a:r>
              <a:rPr lang="en-US" sz="6600"/>
              <a:t>War</a:t>
            </a:r>
          </a:p>
        </p:txBody>
      </p:sp>
      <p:sp>
        <p:nvSpPr>
          <p:cNvPr id="7" name="Subtitle 6">
            <a:extLst>
              <a:ext uri="{FF2B5EF4-FFF2-40B4-BE49-F238E27FC236}">
                <a16:creationId xmlns:a16="http://schemas.microsoft.com/office/drawing/2014/main" id="{29BDCEE2-A096-80D6-F9D3-D1B4D52C3710}"/>
              </a:ext>
            </a:extLst>
          </p:cNvPr>
          <p:cNvSpPr>
            <a:spLocks noGrp="1"/>
          </p:cNvSpPr>
          <p:nvPr>
            <p:ph type="subTitle" idx="1"/>
          </p:nvPr>
        </p:nvSpPr>
        <p:spPr>
          <a:xfrm>
            <a:off x="5053263" y="5958038"/>
            <a:ext cx="6788164" cy="424446"/>
          </a:xfrm>
        </p:spPr>
        <p:txBody>
          <a:bodyPr vert="horz" lIns="91440" tIns="45720" rIns="91440" bIns="45720" rtlCol="0" anchor="t">
            <a:normAutofit fontScale="92500"/>
          </a:bodyPr>
          <a:lstStyle/>
          <a:p>
            <a:r>
              <a:rPr lang="en-US">
                <a:ea typeface="+mn-lt"/>
                <a:cs typeface="+mn-lt"/>
              </a:rPr>
              <a:t>Ezekiel 7:15, 1 Samuel 4:1-11, Revelation 12:7-11, 13:7-8</a:t>
            </a:r>
            <a:endParaRPr lang="en-US" dirty="0"/>
          </a:p>
        </p:txBody>
      </p:sp>
      <p:pic>
        <p:nvPicPr>
          <p:cNvPr id="6" name="Picture 6" descr="The British Army’s Legacy in Iraq and Afghanistan - The New York Times">
            <a:extLst>
              <a:ext uri="{FF2B5EF4-FFF2-40B4-BE49-F238E27FC236}">
                <a16:creationId xmlns:a16="http://schemas.microsoft.com/office/drawing/2014/main" id="{34726959-FA41-85C1-523B-FB4720F5BA3A}"/>
              </a:ext>
            </a:extLst>
          </p:cNvPr>
          <p:cNvPicPr>
            <a:picLocks noChangeAspect="1"/>
          </p:cNvPicPr>
          <p:nvPr/>
        </p:nvPicPr>
        <p:blipFill rotWithShape="1">
          <a:blip r:embed="rId2"/>
          <a:srcRect l="36520" r="-2" b="-2"/>
          <a:stretch/>
        </p:blipFill>
        <p:spPr>
          <a:xfrm>
            <a:off x="306314" y="334791"/>
            <a:ext cx="4541990" cy="4024647"/>
          </a:xfrm>
          <a:prstGeom prst="rect">
            <a:avLst/>
          </a:prstGeom>
        </p:spPr>
      </p:pic>
      <p:pic>
        <p:nvPicPr>
          <p:cNvPr id="4" name="Picture 4" descr="17 Russians and South Koreans held in North Korea after fishing boat ...">
            <a:extLst>
              <a:ext uri="{FF2B5EF4-FFF2-40B4-BE49-F238E27FC236}">
                <a16:creationId xmlns:a16="http://schemas.microsoft.com/office/drawing/2014/main" id="{ED7355DB-D637-EA29-B1FC-5D867AA7672D}"/>
              </a:ext>
            </a:extLst>
          </p:cNvPr>
          <p:cNvPicPr>
            <a:picLocks noGrp="1" noChangeAspect="1"/>
          </p:cNvPicPr>
          <p:nvPr>
            <p:ph idx="4294967295"/>
          </p:nvPr>
        </p:nvPicPr>
        <p:blipFill rotWithShape="1">
          <a:blip r:embed="rId3"/>
          <a:srcRect r="-1" b="6621"/>
          <a:stretch/>
        </p:blipFill>
        <p:spPr>
          <a:xfrm>
            <a:off x="4972050" y="334791"/>
            <a:ext cx="6896099" cy="4024647"/>
          </a:xfrm>
          <a:prstGeom prst="rect">
            <a:avLst/>
          </a:prstGeom>
        </p:spPr>
      </p:pic>
      <p:pic>
        <p:nvPicPr>
          <p:cNvPr id="5" name="Picture 5" descr="World's outrage grows as death toll rises in Kiev | MPR News">
            <a:extLst>
              <a:ext uri="{FF2B5EF4-FFF2-40B4-BE49-F238E27FC236}">
                <a16:creationId xmlns:a16="http://schemas.microsoft.com/office/drawing/2014/main" id="{709BDD76-DDC1-9D62-74C5-EF8938A575C1}"/>
              </a:ext>
            </a:extLst>
          </p:cNvPr>
          <p:cNvPicPr>
            <a:picLocks noChangeAspect="1"/>
          </p:cNvPicPr>
          <p:nvPr/>
        </p:nvPicPr>
        <p:blipFill rotWithShape="1">
          <a:blip r:embed="rId4"/>
          <a:srcRect t="3412" b="18361"/>
          <a:stretch/>
        </p:blipFill>
        <p:spPr>
          <a:xfrm>
            <a:off x="306314" y="4472610"/>
            <a:ext cx="4541990" cy="1998606"/>
          </a:xfrm>
          <a:prstGeom prst="rect">
            <a:avLst/>
          </a:prstGeom>
        </p:spPr>
      </p:pic>
      <p:sp>
        <p:nvSpPr>
          <p:cNvPr id="26" name="Rectangle 13">
            <a:extLst>
              <a:ext uri="{FF2B5EF4-FFF2-40B4-BE49-F238E27FC236}">
                <a16:creationId xmlns:a16="http://schemas.microsoft.com/office/drawing/2014/main" id="{A6630947-3905-4131-AE58-F8420E6BE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95C3D4A7-51DC-4435-B411-57BEE3CB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1EBB4D-E42B-468D-B801-D16CF43E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FBF63C-B061-4F66-8609-FED8EFFD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93CC27-5C56-4F6F-9B94-413AE08B9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6D64082-5099-45DC-84A9-81EA54822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A9E39E47-E101-4CE1-883E-6C6528BEC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2830CD01-B213-47C9-81AD-433E08F7D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2" name="Rectangle 21">
            <a:extLst>
              <a:ext uri="{FF2B5EF4-FFF2-40B4-BE49-F238E27FC236}">
                <a16:creationId xmlns:a16="http://schemas.microsoft.com/office/drawing/2014/main" id="{79A76B16-3D94-4E0A-BDAB-469A55D47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3CF382E-A5B3-11D8-7930-5CE446A33704}"/>
              </a:ext>
            </a:extLst>
          </p:cNvPr>
          <p:cNvSpPr>
            <a:spLocks noGrp="1"/>
          </p:cNvSpPr>
          <p:nvPr>
            <p:ph type="title"/>
          </p:nvPr>
        </p:nvSpPr>
        <p:spPr>
          <a:xfrm>
            <a:off x="5053263" y="4665605"/>
            <a:ext cx="6788164" cy="1292433"/>
          </a:xfrm>
        </p:spPr>
        <p:txBody>
          <a:bodyPr vert="horz" lIns="91440" tIns="45720" rIns="91440" bIns="45720" rtlCol="0" anchor="b">
            <a:normAutofit/>
          </a:bodyPr>
          <a:lstStyle/>
          <a:p>
            <a:pPr>
              <a:lnSpc>
                <a:spcPct val="80000"/>
              </a:lnSpc>
            </a:pPr>
            <a:r>
              <a:rPr lang="en-US" kern="1200" cap="all" baseline="0">
                <a:blipFill dpi="0" rotWithShape="1">
                  <a:blip r:embed="rId4"/>
                  <a:srcRect/>
                  <a:tile tx="6350" ty="-127000" sx="65000" sy="64000" flip="none" algn="tl"/>
                </a:blipFill>
                <a:latin typeface="+mj-lt"/>
                <a:ea typeface="+mj-ea"/>
                <a:cs typeface="+mj-cs"/>
              </a:rPr>
              <a:t>Famine</a:t>
            </a:r>
          </a:p>
        </p:txBody>
      </p:sp>
      <p:pic>
        <p:nvPicPr>
          <p:cNvPr id="4" name="Picture 4">
            <a:extLst>
              <a:ext uri="{FF2B5EF4-FFF2-40B4-BE49-F238E27FC236}">
                <a16:creationId xmlns:a16="http://schemas.microsoft.com/office/drawing/2014/main" id="{EAF70BF1-4175-C15E-29A2-083C3DC79B69}"/>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9835" r="5217" b="2"/>
          <a:stretch/>
        </p:blipFill>
        <p:spPr>
          <a:xfrm>
            <a:off x="306314" y="334791"/>
            <a:ext cx="4541990" cy="6199359"/>
          </a:xfrm>
          <a:prstGeom prst="rect">
            <a:avLst/>
          </a:prstGeom>
        </p:spPr>
      </p:pic>
      <p:pic>
        <p:nvPicPr>
          <p:cNvPr id="7" name="Picture 7" descr="Famine Plagues Somalia, Yemen Amid US Military Adventurism, Empire Building">
            <a:extLst>
              <a:ext uri="{FF2B5EF4-FFF2-40B4-BE49-F238E27FC236}">
                <a16:creationId xmlns:a16="http://schemas.microsoft.com/office/drawing/2014/main" id="{F0197973-B67C-5554-E480-DB60F7CBB6A7}"/>
              </a:ext>
            </a:extLst>
          </p:cNvPr>
          <p:cNvPicPr>
            <a:picLocks noChangeAspect="1"/>
          </p:cNvPicPr>
          <p:nvPr/>
        </p:nvPicPr>
        <p:blipFill rotWithShape="1">
          <a:blip r:embed="rId8"/>
          <a:srcRect r="9185" b="-1"/>
          <a:stretch/>
        </p:blipFill>
        <p:spPr>
          <a:xfrm>
            <a:off x="4972050" y="334791"/>
            <a:ext cx="6896099" cy="4024647"/>
          </a:xfrm>
          <a:prstGeom prst="rect">
            <a:avLst/>
          </a:prstGeom>
        </p:spPr>
      </p:pic>
      <p:sp>
        <p:nvSpPr>
          <p:cNvPr id="24" name="Rectangle 23">
            <a:extLst>
              <a:ext uri="{FF2B5EF4-FFF2-40B4-BE49-F238E27FC236}">
                <a16:creationId xmlns:a16="http://schemas.microsoft.com/office/drawing/2014/main" id="{97116258-44FA-4FC2-99D1-52CCB536E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DC887C-A645-4B67-AFCC-7596D232F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977975-B2D6-6A37-AA1D-C874F56305D4}"/>
              </a:ext>
            </a:extLst>
          </p:cNvPr>
          <p:cNvSpPr txBox="1"/>
          <p:nvPr/>
        </p:nvSpPr>
        <p:spPr>
          <a:xfrm>
            <a:off x="5056454" y="5895029"/>
            <a:ext cx="66757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 Kings 6:25-31, Ezekiel 7:15, Revelation 18:8</a:t>
            </a:r>
          </a:p>
        </p:txBody>
      </p:sp>
    </p:spTree>
    <p:extLst>
      <p:ext uri="{BB962C8B-B14F-4D97-AF65-F5344CB8AC3E}">
        <p14:creationId xmlns:p14="http://schemas.microsoft.com/office/powerpoint/2010/main" val="78622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1" name="Rectangle 20">
            <a:extLst>
              <a:ext uri="{FF2B5EF4-FFF2-40B4-BE49-F238E27FC236}">
                <a16:creationId xmlns:a16="http://schemas.microsoft.com/office/drawing/2014/main" id="{ACA4BFD6-A840-4864-9375-F0AFF166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74A7BD9-8127-3F95-9978-F76DC2CAEBC9}"/>
              </a:ext>
            </a:extLst>
          </p:cNvPr>
          <p:cNvSpPr>
            <a:spLocks noGrp="1"/>
          </p:cNvSpPr>
          <p:nvPr>
            <p:ph type="title"/>
          </p:nvPr>
        </p:nvSpPr>
        <p:spPr>
          <a:xfrm>
            <a:off x="5053263" y="4665605"/>
            <a:ext cx="6788164" cy="1292433"/>
          </a:xfrm>
        </p:spPr>
        <p:txBody>
          <a:bodyPr vert="horz" lIns="91440" tIns="45720" rIns="91440" bIns="45720" rtlCol="0" anchor="b">
            <a:normAutofit/>
          </a:bodyPr>
          <a:lstStyle/>
          <a:p>
            <a:pPr>
              <a:lnSpc>
                <a:spcPct val="80000"/>
              </a:lnSpc>
            </a:pPr>
            <a:r>
              <a:rPr lang="en-US" kern="1200" cap="all" baseline="0">
                <a:blipFill dpi="0" rotWithShape="1">
                  <a:blip r:embed="rId4"/>
                  <a:srcRect/>
                  <a:tile tx="6350" ty="-127000" sx="65000" sy="64000" flip="none" algn="tl"/>
                </a:blipFill>
                <a:latin typeface="+mj-lt"/>
                <a:ea typeface="+mj-ea"/>
                <a:cs typeface="+mj-cs"/>
              </a:rPr>
              <a:t>Pestilence</a:t>
            </a:r>
          </a:p>
        </p:txBody>
      </p:sp>
      <p:pic>
        <p:nvPicPr>
          <p:cNvPr id="6" name="Picture 6" descr="What’s Next for the Coronavirus Outbreak? | Pomona College in Claremont ...">
            <a:extLst>
              <a:ext uri="{FF2B5EF4-FFF2-40B4-BE49-F238E27FC236}">
                <a16:creationId xmlns:a16="http://schemas.microsoft.com/office/drawing/2014/main" id="{203A2A2C-5BB7-E25C-CDC6-82A5C8EE03A9}"/>
              </a:ext>
            </a:extLst>
          </p:cNvPr>
          <p:cNvPicPr>
            <a:picLocks noChangeAspect="1"/>
          </p:cNvPicPr>
          <p:nvPr/>
        </p:nvPicPr>
        <p:blipFill rotWithShape="1">
          <a:blip r:embed="rId6"/>
          <a:srcRect r="36518" b="-2"/>
          <a:stretch/>
        </p:blipFill>
        <p:spPr>
          <a:xfrm>
            <a:off x="306314" y="334791"/>
            <a:ext cx="4541990" cy="4024647"/>
          </a:xfrm>
          <a:prstGeom prst="rect">
            <a:avLst/>
          </a:prstGeom>
        </p:spPr>
      </p:pic>
      <p:pic>
        <p:nvPicPr>
          <p:cNvPr id="4" name="Picture 4" descr="Locust Swarm Invasion Continues, Govt steps up to use Drones: States ...">
            <a:extLst>
              <a:ext uri="{FF2B5EF4-FFF2-40B4-BE49-F238E27FC236}">
                <a16:creationId xmlns:a16="http://schemas.microsoft.com/office/drawing/2014/main" id="{CF65BC9E-24A4-3FE3-0C5B-5F530D29E11A}"/>
              </a:ext>
            </a:extLst>
          </p:cNvPr>
          <p:cNvPicPr>
            <a:picLocks noChangeAspect="1"/>
          </p:cNvPicPr>
          <p:nvPr/>
        </p:nvPicPr>
        <p:blipFill rotWithShape="1">
          <a:blip r:embed="rId7"/>
          <a:srcRect l="14327" r="-1" b="-1"/>
          <a:stretch/>
        </p:blipFill>
        <p:spPr>
          <a:xfrm>
            <a:off x="4972050" y="334791"/>
            <a:ext cx="6896099" cy="4024647"/>
          </a:xfrm>
          <a:prstGeom prst="rect">
            <a:avLst/>
          </a:prstGeom>
        </p:spPr>
      </p:pic>
      <p:pic>
        <p:nvPicPr>
          <p:cNvPr id="5" name="Picture 5" descr="Congo’s Deadliest Ebola Outbreak Is Declared Over - The New York Times">
            <a:extLst>
              <a:ext uri="{FF2B5EF4-FFF2-40B4-BE49-F238E27FC236}">
                <a16:creationId xmlns:a16="http://schemas.microsoft.com/office/drawing/2014/main" id="{9C065072-DF8E-9471-6F45-A3D0F22E5A6A}"/>
              </a:ext>
            </a:extLst>
          </p:cNvPr>
          <p:cNvPicPr>
            <a:picLocks noChangeAspect="1"/>
          </p:cNvPicPr>
          <p:nvPr/>
        </p:nvPicPr>
        <p:blipFill rotWithShape="1">
          <a:blip r:embed="rId8"/>
          <a:srcRect t="18975" b="2797"/>
          <a:stretch/>
        </p:blipFill>
        <p:spPr>
          <a:xfrm>
            <a:off x="306314" y="4472610"/>
            <a:ext cx="4541990" cy="1998606"/>
          </a:xfrm>
          <a:prstGeom prst="rect">
            <a:avLst/>
          </a:prstGeom>
        </p:spPr>
      </p:pic>
      <p:sp>
        <p:nvSpPr>
          <p:cNvPr id="23" name="Rectangle 22">
            <a:extLst>
              <a:ext uri="{FF2B5EF4-FFF2-40B4-BE49-F238E27FC236}">
                <a16:creationId xmlns:a16="http://schemas.microsoft.com/office/drawing/2014/main" id="{A6630947-3905-4131-AE58-F8420E6BE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5C3D4A7-51DC-4435-B411-57BEE3CB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6092D8-025D-CA85-8C27-57E6D588DD81}"/>
              </a:ext>
            </a:extLst>
          </p:cNvPr>
          <p:cNvSpPr txBox="1"/>
          <p:nvPr/>
        </p:nvSpPr>
        <p:spPr>
          <a:xfrm>
            <a:off x="5059892" y="5945350"/>
            <a:ext cx="61456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Exodus 10:13-15, Numbers 21:5-6, Revelation 16:21</a:t>
            </a:r>
          </a:p>
        </p:txBody>
      </p:sp>
    </p:spTree>
    <p:extLst>
      <p:ext uri="{BB962C8B-B14F-4D97-AF65-F5344CB8AC3E}">
        <p14:creationId xmlns:p14="http://schemas.microsoft.com/office/powerpoint/2010/main" val="245656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 name="Oval 19">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3" name="Rectangle 22">
            <a:extLst>
              <a:ext uri="{FF2B5EF4-FFF2-40B4-BE49-F238E27FC236}">
                <a16:creationId xmlns:a16="http://schemas.microsoft.com/office/drawing/2014/main" id="{ACA4BFD6-A840-4864-9375-F0AFF166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51F41E8-623C-4502-51FB-80FBB6EE571F}"/>
              </a:ext>
            </a:extLst>
          </p:cNvPr>
          <p:cNvSpPr>
            <a:spLocks noGrp="1"/>
          </p:cNvSpPr>
          <p:nvPr>
            <p:ph type="title"/>
          </p:nvPr>
        </p:nvSpPr>
        <p:spPr>
          <a:xfrm>
            <a:off x="5053263" y="4665605"/>
            <a:ext cx="6788164" cy="1292433"/>
          </a:xfrm>
        </p:spPr>
        <p:txBody>
          <a:bodyPr vert="horz" lIns="91440" tIns="45720" rIns="91440" bIns="45720" rtlCol="0" anchor="b">
            <a:normAutofit/>
          </a:bodyPr>
          <a:lstStyle/>
          <a:p>
            <a:pPr>
              <a:lnSpc>
                <a:spcPct val="80000"/>
              </a:lnSpc>
            </a:pPr>
            <a:r>
              <a:rPr lang="en-US" kern="1200" cap="all" baseline="0">
                <a:blipFill dpi="0" rotWithShape="1">
                  <a:blip r:embed="rId4"/>
                  <a:srcRect/>
                  <a:tile tx="6350" ty="-127000" sx="65000" sy="64000" flip="none" algn="tl"/>
                </a:blipFill>
                <a:latin typeface="+mj-lt"/>
                <a:ea typeface="+mj-ea"/>
                <a:cs typeface="+mj-cs"/>
              </a:rPr>
              <a:t>Earthquake</a:t>
            </a:r>
          </a:p>
        </p:txBody>
      </p:sp>
      <p:pic>
        <p:nvPicPr>
          <p:cNvPr id="8" name="Picture 8" descr="These are the areas most affected in Florida by Hurricane Ian - crowslc.com">
            <a:extLst>
              <a:ext uri="{FF2B5EF4-FFF2-40B4-BE49-F238E27FC236}">
                <a16:creationId xmlns:a16="http://schemas.microsoft.com/office/drawing/2014/main" id="{A25DF212-8CB9-0126-3623-8CAA8D5B53ED}"/>
              </a:ext>
            </a:extLst>
          </p:cNvPr>
          <p:cNvPicPr>
            <a:picLocks noChangeAspect="1"/>
          </p:cNvPicPr>
          <p:nvPr/>
        </p:nvPicPr>
        <p:blipFill rotWithShape="1">
          <a:blip r:embed="rId6"/>
          <a:srcRect l="16457" r="20062" b="-2"/>
          <a:stretch/>
        </p:blipFill>
        <p:spPr>
          <a:xfrm>
            <a:off x="306314" y="334791"/>
            <a:ext cx="4541990" cy="4024647"/>
          </a:xfrm>
          <a:prstGeom prst="rect">
            <a:avLst/>
          </a:prstGeom>
        </p:spPr>
      </p:pic>
      <p:pic>
        <p:nvPicPr>
          <p:cNvPr id="4" name="Picture 4" descr="Myanmar Earthquake Rattles Pagodas of Bagan - artnet News">
            <a:extLst>
              <a:ext uri="{FF2B5EF4-FFF2-40B4-BE49-F238E27FC236}">
                <a16:creationId xmlns:a16="http://schemas.microsoft.com/office/drawing/2014/main" id="{5BEA4D91-DF41-F1B9-1CE2-ACF2984DCB9A}"/>
              </a:ext>
            </a:extLst>
          </p:cNvPr>
          <p:cNvPicPr>
            <a:picLocks noChangeAspect="1"/>
          </p:cNvPicPr>
          <p:nvPr/>
        </p:nvPicPr>
        <p:blipFill rotWithShape="1">
          <a:blip r:embed="rId7"/>
          <a:srcRect t="12239" r="-1" b="-1"/>
          <a:stretch/>
        </p:blipFill>
        <p:spPr>
          <a:xfrm>
            <a:off x="4972050" y="334791"/>
            <a:ext cx="6896099" cy="4024647"/>
          </a:xfrm>
          <a:prstGeom prst="rect">
            <a:avLst/>
          </a:prstGeom>
        </p:spPr>
      </p:pic>
      <p:pic>
        <p:nvPicPr>
          <p:cNvPr id="5" name="Picture 5" descr="A picture containing outdoor, building, ground, house&#10;&#10;Description automatically generated">
            <a:extLst>
              <a:ext uri="{FF2B5EF4-FFF2-40B4-BE49-F238E27FC236}">
                <a16:creationId xmlns:a16="http://schemas.microsoft.com/office/drawing/2014/main" id="{3CB72D1D-F576-DAEB-5CD7-221DB280C52C}"/>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17938" b="16140"/>
          <a:stretch/>
        </p:blipFill>
        <p:spPr>
          <a:xfrm>
            <a:off x="306314" y="4472610"/>
            <a:ext cx="4541990" cy="1998606"/>
          </a:xfrm>
          <a:prstGeom prst="rect">
            <a:avLst/>
          </a:prstGeom>
        </p:spPr>
      </p:pic>
      <p:sp>
        <p:nvSpPr>
          <p:cNvPr id="25" name="Rectangle 24">
            <a:extLst>
              <a:ext uri="{FF2B5EF4-FFF2-40B4-BE49-F238E27FC236}">
                <a16:creationId xmlns:a16="http://schemas.microsoft.com/office/drawing/2014/main" id="{A6630947-3905-4131-AE58-F8420E6BE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5C3D4A7-51DC-4435-B411-57BEE3CB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83E809-75D3-5FFD-0F63-5BA7664F629E}"/>
              </a:ext>
            </a:extLst>
          </p:cNvPr>
          <p:cNvSpPr txBox="1"/>
          <p:nvPr/>
        </p:nvSpPr>
        <p:spPr>
          <a:xfrm>
            <a:off x="5054891" y="5939724"/>
            <a:ext cx="47376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Matthew 27:50-51, Revelation 16:18-20</a:t>
            </a:r>
            <a:endParaRPr lang="en-US" dirty="0"/>
          </a:p>
        </p:txBody>
      </p:sp>
    </p:spTree>
    <p:extLst>
      <p:ext uri="{BB962C8B-B14F-4D97-AF65-F5344CB8AC3E}">
        <p14:creationId xmlns:p14="http://schemas.microsoft.com/office/powerpoint/2010/main" val="338846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A4BFD6-A840-4864-9375-F0AFF166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5BABC06-86B6-4985-8201-71CA57B2068E}"/>
              </a:ext>
            </a:extLst>
          </p:cNvPr>
          <p:cNvSpPr>
            <a:spLocks noGrp="1"/>
          </p:cNvSpPr>
          <p:nvPr>
            <p:ph type="ctrTitle"/>
          </p:nvPr>
        </p:nvSpPr>
        <p:spPr>
          <a:xfrm>
            <a:off x="5053263" y="4665605"/>
            <a:ext cx="6788164" cy="1292433"/>
          </a:xfrm>
        </p:spPr>
        <p:txBody>
          <a:bodyPr anchor="b">
            <a:normAutofit/>
          </a:bodyPr>
          <a:lstStyle/>
          <a:p>
            <a:r>
              <a:rPr lang="en-US" sz="5000"/>
              <a:t>Persecution and Betrayal</a:t>
            </a:r>
          </a:p>
        </p:txBody>
      </p:sp>
      <p:sp>
        <p:nvSpPr>
          <p:cNvPr id="3" name="Content Placeholder 2">
            <a:extLst>
              <a:ext uri="{FF2B5EF4-FFF2-40B4-BE49-F238E27FC236}">
                <a16:creationId xmlns:a16="http://schemas.microsoft.com/office/drawing/2014/main" id="{92F3C99B-3059-479D-2C94-83563BD1E0CF}"/>
              </a:ext>
            </a:extLst>
          </p:cNvPr>
          <p:cNvSpPr>
            <a:spLocks noGrp="1"/>
          </p:cNvSpPr>
          <p:nvPr>
            <p:ph type="subTitle" idx="1"/>
          </p:nvPr>
        </p:nvSpPr>
        <p:spPr>
          <a:xfrm>
            <a:off x="5053263" y="5958038"/>
            <a:ext cx="6788164" cy="424446"/>
          </a:xfrm>
        </p:spPr>
        <p:txBody>
          <a:bodyPr vert="horz" lIns="91440" tIns="45720" rIns="91440" bIns="45720" rtlCol="0" anchor="t">
            <a:normAutofit fontScale="77500" lnSpcReduction="20000"/>
          </a:bodyPr>
          <a:lstStyle/>
          <a:p>
            <a:r>
              <a:rPr lang="en-US" sz="1900" dirty="0"/>
              <a:t>2 Chronicles 36:17-21, Matthew</a:t>
            </a:r>
            <a:r>
              <a:rPr lang="en-US" sz="1900" dirty="0">
                <a:ea typeface="+mn-lt"/>
                <a:cs typeface="+mn-lt"/>
              </a:rPr>
              <a:t> 14:3‭-‬11, 26:14-16, 48-50, Revelation 13:15</a:t>
            </a:r>
            <a:endParaRPr lang="en-US" sz="1900" dirty="0"/>
          </a:p>
        </p:txBody>
      </p:sp>
      <p:pic>
        <p:nvPicPr>
          <p:cNvPr id="7" name="Picture 7" descr="CHRISTIAN PERSECUTION IN 2021 SET TO RISE IN INDIA AND CHINA - Release ...">
            <a:extLst>
              <a:ext uri="{FF2B5EF4-FFF2-40B4-BE49-F238E27FC236}">
                <a16:creationId xmlns:a16="http://schemas.microsoft.com/office/drawing/2014/main" id="{4A34A661-6422-3B99-0E62-73BB00112DD5}"/>
              </a:ext>
            </a:extLst>
          </p:cNvPr>
          <p:cNvPicPr>
            <a:picLocks noChangeAspect="1"/>
          </p:cNvPicPr>
          <p:nvPr/>
        </p:nvPicPr>
        <p:blipFill rotWithShape="1">
          <a:blip r:embed="rId2"/>
          <a:srcRect l="13891" r="35888" b="-2"/>
          <a:stretch/>
        </p:blipFill>
        <p:spPr>
          <a:xfrm>
            <a:off x="306314" y="334791"/>
            <a:ext cx="4541990" cy="4024647"/>
          </a:xfrm>
          <a:prstGeom prst="rect">
            <a:avLst/>
          </a:prstGeom>
        </p:spPr>
      </p:pic>
      <p:pic>
        <p:nvPicPr>
          <p:cNvPr id="10" name="Picture 10" descr="Islamist atrocities dominate new report on Christian persecution ...">
            <a:extLst>
              <a:ext uri="{FF2B5EF4-FFF2-40B4-BE49-F238E27FC236}">
                <a16:creationId xmlns:a16="http://schemas.microsoft.com/office/drawing/2014/main" id="{8F224C3B-4380-FC6F-1540-7D7CB04E7406}"/>
              </a:ext>
            </a:extLst>
          </p:cNvPr>
          <p:cNvPicPr>
            <a:picLocks noChangeAspect="1"/>
          </p:cNvPicPr>
          <p:nvPr/>
        </p:nvPicPr>
        <p:blipFill rotWithShape="1">
          <a:blip r:embed="rId3"/>
          <a:srcRect r="10038" b="-5"/>
          <a:stretch/>
        </p:blipFill>
        <p:spPr>
          <a:xfrm>
            <a:off x="4972050" y="334791"/>
            <a:ext cx="6896099" cy="4024647"/>
          </a:xfrm>
          <a:prstGeom prst="rect">
            <a:avLst/>
          </a:prstGeom>
        </p:spPr>
      </p:pic>
      <p:pic>
        <p:nvPicPr>
          <p:cNvPr id="9" name="Picture 9" descr="Map&#10;&#10;Description automatically generated">
            <a:extLst>
              <a:ext uri="{FF2B5EF4-FFF2-40B4-BE49-F238E27FC236}">
                <a16:creationId xmlns:a16="http://schemas.microsoft.com/office/drawing/2014/main" id="{6C710074-637F-88A0-DE30-74F4C9F1BD7A}"/>
              </a:ext>
            </a:extLst>
          </p:cNvPr>
          <p:cNvPicPr>
            <a:picLocks noChangeAspect="1"/>
          </p:cNvPicPr>
          <p:nvPr/>
        </p:nvPicPr>
        <p:blipFill rotWithShape="1">
          <a:blip r:embed="rId4"/>
          <a:srcRect t="11075" b="15892"/>
          <a:stretch/>
        </p:blipFill>
        <p:spPr>
          <a:xfrm>
            <a:off x="306314" y="4573252"/>
            <a:ext cx="4541990" cy="1998606"/>
          </a:xfrm>
          <a:prstGeom prst="rect">
            <a:avLst/>
          </a:prstGeom>
        </p:spPr>
      </p:pic>
      <p:sp>
        <p:nvSpPr>
          <p:cNvPr id="17" name="Rectangle 16">
            <a:extLst>
              <a:ext uri="{FF2B5EF4-FFF2-40B4-BE49-F238E27FC236}">
                <a16:creationId xmlns:a16="http://schemas.microsoft.com/office/drawing/2014/main" id="{A6630947-3905-4131-AE58-F8420E6BE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3D4A7-51DC-4435-B411-57BEE3CB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5">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68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CA4BFD6-A840-4864-9375-F0AFF166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1C74A77-DBB5-4245-30A3-B3426D738F67}"/>
              </a:ext>
            </a:extLst>
          </p:cNvPr>
          <p:cNvSpPr>
            <a:spLocks noGrp="1"/>
          </p:cNvSpPr>
          <p:nvPr>
            <p:ph type="ctrTitle"/>
          </p:nvPr>
        </p:nvSpPr>
        <p:spPr>
          <a:xfrm>
            <a:off x="5053263" y="4665605"/>
            <a:ext cx="6788164" cy="1292433"/>
          </a:xfrm>
        </p:spPr>
        <p:txBody>
          <a:bodyPr vert="horz" lIns="91440" tIns="45720" rIns="91440" bIns="45720" rtlCol="0" anchor="b">
            <a:normAutofit/>
          </a:bodyPr>
          <a:lstStyle/>
          <a:p>
            <a:r>
              <a:rPr lang="en-US" sz="5400" kern="1200" cap="all" baseline="0">
                <a:latin typeface="+mj-lt"/>
                <a:ea typeface="+mj-ea"/>
                <a:cs typeface="+mj-cs"/>
              </a:rPr>
              <a:t>Hatred</a:t>
            </a:r>
          </a:p>
        </p:txBody>
      </p:sp>
      <p:sp>
        <p:nvSpPr>
          <p:cNvPr id="12" name="Subtitle 11">
            <a:extLst>
              <a:ext uri="{FF2B5EF4-FFF2-40B4-BE49-F238E27FC236}">
                <a16:creationId xmlns:a16="http://schemas.microsoft.com/office/drawing/2014/main" id="{768E6C4B-A2C9-960D-82D7-3F92B3156563}"/>
              </a:ext>
            </a:extLst>
          </p:cNvPr>
          <p:cNvSpPr>
            <a:spLocks noGrp="1"/>
          </p:cNvSpPr>
          <p:nvPr>
            <p:ph type="subTitle" idx="1"/>
          </p:nvPr>
        </p:nvSpPr>
        <p:spPr>
          <a:xfrm>
            <a:off x="5053263" y="5958038"/>
            <a:ext cx="6788164" cy="424446"/>
          </a:xfrm>
        </p:spPr>
        <p:txBody>
          <a:bodyPr vert="horz" lIns="91440" tIns="45720" rIns="91440" bIns="45720" rtlCol="0" anchor="t">
            <a:normAutofit/>
          </a:bodyPr>
          <a:lstStyle/>
          <a:p>
            <a:r>
              <a:rPr lang="en-US" sz="1600" dirty="0"/>
              <a:t>Matthew 24:9-10, Nehemiah 4:1-5, Revelation 13:11-15</a:t>
            </a:r>
          </a:p>
        </p:txBody>
      </p:sp>
      <p:pic>
        <p:nvPicPr>
          <p:cNvPr id="4" name="Picture 4" descr="George Floyd protests: Disinformation, misinformation surging online">
            <a:extLst>
              <a:ext uri="{FF2B5EF4-FFF2-40B4-BE49-F238E27FC236}">
                <a16:creationId xmlns:a16="http://schemas.microsoft.com/office/drawing/2014/main" id="{A19BEBB1-1DE1-B922-00D6-70A475F41BC4}"/>
              </a:ext>
            </a:extLst>
          </p:cNvPr>
          <p:cNvPicPr>
            <a:picLocks noChangeAspect="1"/>
          </p:cNvPicPr>
          <p:nvPr/>
        </p:nvPicPr>
        <p:blipFill rotWithShape="1">
          <a:blip r:embed="rId2"/>
          <a:srcRect r="36518" b="-2"/>
          <a:stretch/>
        </p:blipFill>
        <p:spPr>
          <a:xfrm>
            <a:off x="306314" y="334791"/>
            <a:ext cx="4541990" cy="4024647"/>
          </a:xfrm>
          <a:prstGeom prst="rect">
            <a:avLst/>
          </a:prstGeom>
        </p:spPr>
      </p:pic>
      <p:pic>
        <p:nvPicPr>
          <p:cNvPr id="7" name="Picture 7" descr="Eyewitness recalls Uvalde shooting, says sleepless nights have become ...">
            <a:extLst>
              <a:ext uri="{FF2B5EF4-FFF2-40B4-BE49-F238E27FC236}">
                <a16:creationId xmlns:a16="http://schemas.microsoft.com/office/drawing/2014/main" id="{3C4FEAAB-BA77-F479-E4CA-5C8F337C3ADA}"/>
              </a:ext>
            </a:extLst>
          </p:cNvPr>
          <p:cNvPicPr>
            <a:picLocks noChangeAspect="1"/>
          </p:cNvPicPr>
          <p:nvPr/>
        </p:nvPicPr>
        <p:blipFill rotWithShape="1">
          <a:blip r:embed="rId3"/>
          <a:srcRect t="6284" r="-1" b="6282"/>
          <a:stretch/>
        </p:blipFill>
        <p:spPr>
          <a:xfrm>
            <a:off x="4972050" y="334791"/>
            <a:ext cx="6896099" cy="4024647"/>
          </a:xfrm>
          <a:prstGeom prst="rect">
            <a:avLst/>
          </a:prstGeom>
        </p:spPr>
      </p:pic>
      <p:pic>
        <p:nvPicPr>
          <p:cNvPr id="9" name="Picture 9" descr="A picture containing person, crowd, outdoor, group&#10;&#10;Description automatically generated">
            <a:extLst>
              <a:ext uri="{FF2B5EF4-FFF2-40B4-BE49-F238E27FC236}">
                <a16:creationId xmlns:a16="http://schemas.microsoft.com/office/drawing/2014/main" id="{A54DA5BE-287B-9F07-EFD7-4860CA0C79A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10654"/>
          <a:stretch/>
        </p:blipFill>
        <p:spPr>
          <a:xfrm>
            <a:off x="306314" y="4472610"/>
            <a:ext cx="4541990" cy="1998606"/>
          </a:xfrm>
          <a:prstGeom prst="rect">
            <a:avLst/>
          </a:prstGeom>
        </p:spPr>
      </p:pic>
      <p:sp>
        <p:nvSpPr>
          <p:cNvPr id="19" name="Rectangle 18">
            <a:extLst>
              <a:ext uri="{FF2B5EF4-FFF2-40B4-BE49-F238E27FC236}">
                <a16:creationId xmlns:a16="http://schemas.microsoft.com/office/drawing/2014/main" id="{A6630947-3905-4131-AE58-F8420E6BE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6">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5C3D4A7-51DC-4435-B411-57BEE3CB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6">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60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563</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Calibri Light</vt:lpstr>
      <vt:lpstr>Rockwell</vt:lpstr>
      <vt:lpstr>Rockwell Condensed</vt:lpstr>
      <vt:lpstr>Rockwell Extra Bold</vt:lpstr>
      <vt:lpstr>Wingdings</vt:lpstr>
      <vt:lpstr>Wood Type</vt:lpstr>
      <vt:lpstr>Matthew 24</vt:lpstr>
      <vt:lpstr>Antichrist</vt:lpstr>
      <vt:lpstr>ANTICHRIst</vt:lpstr>
      <vt:lpstr>War</vt:lpstr>
      <vt:lpstr>Famine</vt:lpstr>
      <vt:lpstr>Pestilence</vt:lpstr>
      <vt:lpstr>Earthquake</vt:lpstr>
      <vt:lpstr>Persecution and Betrayal</vt:lpstr>
      <vt:lpstr>Hatred</vt:lpstr>
      <vt:lpstr>False Prophets</vt:lpstr>
      <vt:lpstr>False Prophets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Zozo</dc:creator>
  <cp:lastModifiedBy>Zara Anderson</cp:lastModifiedBy>
  <cp:revision>289</cp:revision>
  <dcterms:created xsi:type="dcterms:W3CDTF">2023-02-03T23:17:18Z</dcterms:created>
  <dcterms:modified xsi:type="dcterms:W3CDTF">2025-07-19T16:24:35Z</dcterms:modified>
</cp:coreProperties>
</file>