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9" r:id="rId4"/>
    <p:sldId id="258" r:id="rId5"/>
    <p:sldId id="260" r:id="rId6"/>
    <p:sldId id="261" r:id="rId7"/>
    <p:sldId id="262" r:id="rId8"/>
    <p:sldId id="299" r:id="rId9"/>
    <p:sldId id="282" r:id="rId10"/>
    <p:sldId id="263" r:id="rId11"/>
    <p:sldId id="264" r:id="rId12"/>
    <p:sldId id="265" r:id="rId13"/>
    <p:sldId id="266" r:id="rId14"/>
    <p:sldId id="267" r:id="rId15"/>
    <p:sldId id="283" r:id="rId16"/>
    <p:sldId id="269" r:id="rId17"/>
    <p:sldId id="273" r:id="rId18"/>
    <p:sldId id="270" r:id="rId19"/>
    <p:sldId id="268" r:id="rId20"/>
    <p:sldId id="271" r:id="rId21"/>
    <p:sldId id="284" r:id="rId22"/>
    <p:sldId id="272" r:id="rId23"/>
    <p:sldId id="274" r:id="rId24"/>
    <p:sldId id="275" r:id="rId25"/>
    <p:sldId id="276" r:id="rId26"/>
    <p:sldId id="285" r:id="rId27"/>
    <p:sldId id="278" r:id="rId28"/>
    <p:sldId id="279" r:id="rId29"/>
    <p:sldId id="280" r:id="rId30"/>
    <p:sldId id="281" r:id="rId31"/>
    <p:sldId id="277" r:id="rId32"/>
    <p:sldId id="286" r:id="rId33"/>
    <p:sldId id="287" r:id="rId34"/>
    <p:sldId id="300" r:id="rId35"/>
    <p:sldId id="298" r:id="rId36"/>
    <p:sldId id="288" r:id="rId37"/>
    <p:sldId id="290" r:id="rId38"/>
    <p:sldId id="289" r:id="rId39"/>
    <p:sldId id="291" r:id="rId40"/>
    <p:sldId id="292" r:id="rId41"/>
    <p:sldId id="293" r:id="rId42"/>
    <p:sldId id="294" r:id="rId43"/>
    <p:sldId id="295" r:id="rId44"/>
    <p:sldId id="296" r:id="rId45"/>
    <p:sldId id="297" r:id="rId46"/>
    <p:sldId id="301" r:id="rId47"/>
    <p:sldId id="303" r:id="rId48"/>
    <p:sldId id="304" r:id="rId49"/>
    <p:sldId id="305" r:id="rId50"/>
    <p:sldId id="30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Book of Genesis" id="{32865926-3432-4E73-A777-861DD201E903}">
          <p14:sldIdLst>
            <p14:sldId id="256"/>
          </p14:sldIdLst>
        </p14:section>
        <p14:section name="Introduction" id="{8F5F4A3E-1FC2-4CB2-AE34-703CC70BFB3F}">
          <p14:sldIdLst>
            <p14:sldId id="257"/>
          </p14:sldIdLst>
        </p14:section>
        <p14:section name="Genesis 1" id="{D8FE0EE9-FA8A-4AB4-BDF1-9D58D59E4E55}">
          <p14:sldIdLst>
            <p14:sldId id="259"/>
            <p14:sldId id="258"/>
            <p14:sldId id="260"/>
            <p14:sldId id="261"/>
            <p14:sldId id="262"/>
            <p14:sldId id="299"/>
          </p14:sldIdLst>
        </p14:section>
        <p14:section name="Genesis 2" id="{FA362C01-52D3-48B1-82B8-A3E273524EEF}">
          <p14:sldIdLst>
            <p14:sldId id="282"/>
            <p14:sldId id="263"/>
            <p14:sldId id="264"/>
            <p14:sldId id="265"/>
            <p14:sldId id="266"/>
            <p14:sldId id="267"/>
          </p14:sldIdLst>
        </p14:section>
        <p14:section name="Genesis 3" id="{18E04AF1-7CD9-4212-B2AB-ADF0E2818635}">
          <p14:sldIdLst>
            <p14:sldId id="283"/>
            <p14:sldId id="269"/>
            <p14:sldId id="273"/>
            <p14:sldId id="270"/>
            <p14:sldId id="268"/>
            <p14:sldId id="271"/>
          </p14:sldIdLst>
        </p14:section>
        <p14:section name="Genesis 4" id="{087928E0-6133-4230-BC1A-070E57AB05C9}">
          <p14:sldIdLst>
            <p14:sldId id="284"/>
            <p14:sldId id="272"/>
            <p14:sldId id="274"/>
            <p14:sldId id="275"/>
            <p14:sldId id="276"/>
          </p14:sldIdLst>
        </p14:section>
        <p14:section name="Genesis 5" id="{00D75EDD-74D0-4BAA-8C2F-3AC2E51DB928}">
          <p14:sldIdLst>
            <p14:sldId id="285"/>
            <p14:sldId id="278"/>
            <p14:sldId id="279"/>
            <p14:sldId id="280"/>
            <p14:sldId id="281"/>
            <p14:sldId id="277"/>
          </p14:sldIdLst>
        </p14:section>
        <p14:section name="Genesis 6" id="{7C2BA8AA-DB46-426D-B4CE-D5DE31576758}">
          <p14:sldIdLst>
            <p14:sldId id="286"/>
            <p14:sldId id="287"/>
            <p14:sldId id="300"/>
            <p14:sldId id="298"/>
            <p14:sldId id="288"/>
            <p14:sldId id="290"/>
            <p14:sldId id="289"/>
            <p14:sldId id="291"/>
            <p14:sldId id="292"/>
            <p14:sldId id="293"/>
            <p14:sldId id="294"/>
            <p14:sldId id="295"/>
            <p14:sldId id="296"/>
            <p14:sldId id="297"/>
          </p14:sldIdLst>
        </p14:section>
        <p14:section name="Genesis 7" id="{589470FB-8424-494E-8BB3-8DC8BFBEC670}">
          <p14:sldIdLst>
            <p14:sldId id="301"/>
            <p14:sldId id="303"/>
            <p14:sldId id="304"/>
            <p14:sldId id="30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2A7D4-4120-45FC-8F1F-F3EB6D89BACF}" type="datetimeFigureOut">
              <a:rPr lang="en-US" smtClean="0"/>
              <a:t>4/8/2023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AA3BD-4784-4276-8B6D-859CA1268FA6}" type="slidenum">
              <a:rPr lang="en-US" smtClean="0"/>
              <a:t>‹#›</a:t>
            </a:fld>
            <a:endParaRPr lang="en-US"/>
          </a:p>
        </p:txBody>
      </p:sp>
    </p:spTree>
    <p:extLst>
      <p:ext uri="{BB962C8B-B14F-4D97-AF65-F5344CB8AC3E}">
        <p14:creationId xmlns:p14="http://schemas.microsoft.com/office/powerpoint/2010/main" val="227605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AA3BD-4784-4276-8B6D-859CA1268FA6}" type="slidenum">
              <a:rPr lang="en-US" smtClean="0"/>
              <a:t>45</a:t>
            </a:fld>
            <a:endParaRPr lang="en-US"/>
          </a:p>
        </p:txBody>
      </p:sp>
    </p:spTree>
    <p:extLst>
      <p:ext uri="{BB962C8B-B14F-4D97-AF65-F5344CB8AC3E}">
        <p14:creationId xmlns:p14="http://schemas.microsoft.com/office/powerpoint/2010/main" val="302293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D8C9CD-4359-40C5-A18A-8C2833B2CD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334956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D8C9CD-4359-40C5-A18A-8C2833B2CD39}"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173819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D8C9CD-4359-40C5-A18A-8C2833B2CD39}"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316222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8C9CD-4359-40C5-A18A-8C2833B2CD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154843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D8C9CD-4359-40C5-A18A-8C2833B2CD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410367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5D8C9CD-4359-40C5-A18A-8C2833B2CD39}" type="datetimeFigureOut">
              <a:rPr lang="en-US" smtClean="0"/>
              <a:t>4/8/2023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422339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5D8C9CD-4359-40C5-A18A-8C2833B2CD39}" type="datetimeFigureOut">
              <a:rPr lang="en-US" smtClean="0"/>
              <a:t>4/8/2023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321286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5D8C9CD-4359-40C5-A18A-8C2833B2CD39}" type="datetimeFigureOut">
              <a:rPr lang="en-US" smtClean="0"/>
              <a:t>4/8/2023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32665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D8C9CD-4359-40C5-A18A-8C2833B2CD39}"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42364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5D8C9CD-4359-40C5-A18A-8C2833B2CD39}" type="datetimeFigureOut">
              <a:rPr lang="en-US" smtClean="0"/>
              <a:t>4/8/2023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3858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5D8C9CD-4359-40C5-A18A-8C2833B2CD39}" type="datetimeFigureOut">
              <a:rPr lang="en-US" smtClean="0"/>
              <a:t>4/8/2023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33AA189-C4ED-44B6-85BC-0F93B0DF9FB6}" type="slidenum">
              <a:rPr lang="en-US" smtClean="0"/>
              <a:t>‹#›</a:t>
            </a:fld>
            <a:endParaRPr lang="en-US"/>
          </a:p>
        </p:txBody>
      </p:sp>
    </p:spTree>
    <p:extLst>
      <p:ext uri="{BB962C8B-B14F-4D97-AF65-F5344CB8AC3E}">
        <p14:creationId xmlns:p14="http://schemas.microsoft.com/office/powerpoint/2010/main" val="369640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5D8C9CD-4359-40C5-A18A-8C2833B2CD39}" type="datetimeFigureOut">
              <a:rPr lang="en-US" smtClean="0"/>
              <a:t>4/8/2023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33AA189-C4ED-44B6-85BC-0F93B0DF9FB6}" type="slidenum">
              <a:rPr lang="en-US" smtClean="0"/>
              <a:t>‹#›</a:t>
            </a:fld>
            <a:endParaRPr lang="en-US"/>
          </a:p>
        </p:txBody>
      </p:sp>
    </p:spTree>
    <p:extLst>
      <p:ext uri="{BB962C8B-B14F-4D97-AF65-F5344CB8AC3E}">
        <p14:creationId xmlns:p14="http://schemas.microsoft.com/office/powerpoint/2010/main" val="1383545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uartluce.com/2019/06/23/genesis-creatio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stuartluce.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m/brooked90/genesi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ol.jw.org/en/wol/d/r1/lp-e/1102010311"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ol.jw.org/en/wol/d/r1/lp-e/110201031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biblekeyword.com/disobedience-of-adam-eve-genesis-3/"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xhere.com/en/photo/761241" TargetMode="External"/><Relationship Id="rId7" Type="http://schemas.openxmlformats.org/officeDocument/2006/relationships/hyperlink" Target="https://www.goodfreephotos.com/animals/reptiles-and-amphibians/milk-snake-slithering-on-the-ground.jpg.php"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www.scarymommy.com/truth-about-childbirth-pain/"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File:The_Story_of_Cain_and_Abel_(Bible_Card).jpg"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interest.com/pin/479070479082966772/"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desert-drought-dehydrated-clay-soil-279862/"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s://cdn.pixabay.com/photo/2014/03/05/21/12/desert-279862_960_720.jpg" TargetMode="External"/><Relationship Id="rId5" Type="http://schemas.openxmlformats.org/officeDocument/2006/relationships/hyperlink" Target="https://factrepublic.com/facts/23935/" TargetMode="Externa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wallpaperflare.com/search?wallpaper=noah+ark"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rofslusos.blogspot.com/2013/08/para-quando-publicitacao-das-listas-de.html" TargetMode="External"/><Relationship Id="rId1" Type="http://schemas.openxmlformats.org/officeDocument/2006/relationships/slideLayout" Target="../slideLayouts/slideLayout2.xml"/><Relationship Id="rId4" Type="http://schemas.openxmlformats.org/officeDocument/2006/relationships/hyperlink" Target="http://profslusos.blogspot.com/2013/08/para-quando-publicitacao-das-listas-de.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testifygod.org/instructs-noah-to-build-an-ark.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hirdchurchnyc.com/thought-of-the-day-109/"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hristianitymalaysia.com/wp/word-week-crown-jewel-gods-creation/"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hristianitymalaysia.com/wp/word-week-crown-jewel-gods-creat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lavistachurchofchrist.org/cms/gallery/standard-bible-story-readers-book-four/" TargetMode="External"/><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hyperlink" Target="https://www.elisoriano.com/the-biblical-difference-between-a-homosexual-and-a-sodomite/" TargetMode="External"/><Relationship Id="rId4" Type="http://schemas.openxmlformats.org/officeDocument/2006/relationships/image" Target="../media/image21.jp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safe-children-site.webnode.com/products/the-still-small-voic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theguardian.com/world/2015/apr/25/science-of-earthquakes" TargetMode="External"/><Relationship Id="rId3" Type="http://schemas.openxmlformats.org/officeDocument/2006/relationships/image" Target="../media/image23.jpg"/><Relationship Id="rId7" Type="http://schemas.openxmlformats.org/officeDocument/2006/relationships/hyperlink" Target="https://en.wikipedia.org/wiki/World_War_I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nergyeducation.ca/encyclopedia/Famine"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Gopher_wood"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groundworkonline.com/episodes/baptis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hristianpublishinghouse.co/2017/12/08/genesis-11-bdc-is-the-earth-only-6000-to-10000-years-old-are-the-creative-days-literally-only-24-hours-long/"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hristianpublishinghouse.co/"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eepngimg.com/png/72547-thinking-photography-question-mark-man-stock"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freepngimg.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houghtco.com/answers-to-questions-about-evolution-1224893"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oughtco.com/answers-to-questions-about-evolution-1224893"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573FF7-5E84-464E-B5C2-A455D14F297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52B6743-4C85-406F-A4BA-68E492340C68}"/>
              </a:ext>
            </a:extLst>
          </p:cNvPr>
          <p:cNvSpPr/>
          <p:nvPr/>
        </p:nvSpPr>
        <p:spPr>
          <a:xfrm>
            <a:off x="10792046" y="6211669"/>
            <a:ext cx="1399954" cy="646331"/>
          </a:xfrm>
          <a:prstGeom prst="rect">
            <a:avLst/>
          </a:prstGeom>
        </p:spPr>
        <p:txBody>
          <a:bodyPr wrap="square">
            <a:spAutoFit/>
          </a:bodyPr>
          <a:lstStyle/>
          <a:p>
            <a:r>
              <a:rPr lang="en-US" dirty="0"/>
              <a:t>Photo By:</a:t>
            </a:r>
          </a:p>
          <a:p>
            <a:r>
              <a:rPr lang="en-US" dirty="0">
                <a:hlinkClick r:id="rId4"/>
              </a:rPr>
              <a:t>Stuart Luce</a:t>
            </a:r>
            <a:endParaRPr lang="en-US" dirty="0"/>
          </a:p>
        </p:txBody>
      </p:sp>
    </p:spTree>
    <p:extLst>
      <p:ext uri="{BB962C8B-B14F-4D97-AF65-F5344CB8AC3E}">
        <p14:creationId xmlns:p14="http://schemas.microsoft.com/office/powerpoint/2010/main" val="795884533"/>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89FEAC-B567-487B-84D2-D3DF9BDC87C2}"/>
              </a:ext>
            </a:extLst>
          </p:cNvPr>
          <p:cNvSpPr>
            <a:spLocks noGrp="1"/>
          </p:cNvSpPr>
          <p:nvPr>
            <p:ph type="title"/>
          </p:nvPr>
        </p:nvSpPr>
        <p:spPr>
          <a:xfrm>
            <a:off x="0" y="1008090"/>
            <a:ext cx="5608255" cy="670239"/>
          </a:xfrm>
        </p:spPr>
        <p:txBody>
          <a:bodyPr>
            <a:normAutofit/>
          </a:bodyPr>
          <a:lstStyle/>
          <a:p>
            <a:r>
              <a:rPr lang="en-US" dirty="0">
                <a:latin typeface="Aharoni" panose="02010803020104030203" pitchFamily="2" charset="-79"/>
                <a:cs typeface="Aharoni" panose="02010803020104030203" pitchFamily="2" charset="-79"/>
              </a:rPr>
              <a:t>Genesis 2: The Four Rivers</a:t>
            </a:r>
          </a:p>
        </p:txBody>
      </p:sp>
      <p:sp>
        <p:nvSpPr>
          <p:cNvPr id="3" name="Content Placeholder 2">
            <a:extLst>
              <a:ext uri="{FF2B5EF4-FFF2-40B4-BE49-F238E27FC236}">
                <a16:creationId xmlns:a16="http://schemas.microsoft.com/office/drawing/2014/main" id="{B3AF5899-CE25-4535-A1FD-829D39CA8B7F}"/>
              </a:ext>
            </a:extLst>
          </p:cNvPr>
          <p:cNvSpPr>
            <a:spLocks noGrp="1"/>
          </p:cNvSpPr>
          <p:nvPr>
            <p:ph idx="1"/>
          </p:nvPr>
        </p:nvSpPr>
        <p:spPr>
          <a:xfrm>
            <a:off x="0" y="1678330"/>
            <a:ext cx="5608255" cy="4360014"/>
          </a:xfrm>
        </p:spPr>
        <p:txBody>
          <a:bodyPr anchor="t">
            <a:normAutofit lnSpcReduction="10000"/>
          </a:bodyPr>
          <a:lstStyle/>
          <a:p>
            <a:r>
              <a:rPr lang="en-US" altLang="en-US" sz="1800" dirty="0" err="1">
                <a:solidFill>
                  <a:srgbClr val="FFFFFF"/>
                </a:solidFill>
              </a:rPr>
              <a:t>Pison</a:t>
            </a:r>
            <a:r>
              <a:rPr lang="en-US" altLang="en-US" sz="1800" dirty="0">
                <a:solidFill>
                  <a:srgbClr val="FFFFFF"/>
                </a:solidFill>
              </a:rPr>
              <a:t> means "increase"</a:t>
            </a:r>
          </a:p>
          <a:p>
            <a:pPr lvl="1"/>
            <a:r>
              <a:rPr lang="en-US" altLang="en-US" b="1" dirty="0">
                <a:solidFill>
                  <a:srgbClr val="FFFFFF"/>
                </a:solidFill>
              </a:rPr>
              <a:t>1)</a:t>
            </a:r>
            <a:r>
              <a:rPr lang="en-US" altLang="en-US" dirty="0">
                <a:solidFill>
                  <a:srgbClr val="FFFFFF"/>
                </a:solidFill>
              </a:rPr>
              <a:t> one of the four rivers used to describe the location of the garden of Eden</a:t>
            </a:r>
          </a:p>
          <a:p>
            <a:r>
              <a:rPr lang="en-US" altLang="en-US" sz="1800" dirty="0">
                <a:solidFill>
                  <a:srgbClr val="FFFFFF"/>
                </a:solidFill>
              </a:rPr>
              <a:t>Gihon means "bursting forth"</a:t>
            </a:r>
          </a:p>
          <a:p>
            <a:pPr lvl="1"/>
            <a:r>
              <a:rPr lang="en-US" altLang="en-US" b="1" dirty="0">
                <a:solidFill>
                  <a:srgbClr val="FFFFFF"/>
                </a:solidFill>
              </a:rPr>
              <a:t>1)</a:t>
            </a:r>
            <a:r>
              <a:rPr lang="en-US" altLang="en-US" dirty="0">
                <a:solidFill>
                  <a:srgbClr val="FFFFFF"/>
                </a:solidFill>
              </a:rPr>
              <a:t> one of the four rivers of the Garden of Eden</a:t>
            </a:r>
          </a:p>
          <a:p>
            <a:pPr lvl="1"/>
            <a:r>
              <a:rPr lang="en-US" altLang="en-US" b="1" dirty="0">
                <a:solidFill>
                  <a:srgbClr val="FFFFFF"/>
                </a:solidFill>
              </a:rPr>
              <a:t>2)</a:t>
            </a:r>
            <a:r>
              <a:rPr lang="en-US" altLang="en-US" dirty="0">
                <a:solidFill>
                  <a:srgbClr val="FFFFFF"/>
                </a:solidFill>
              </a:rPr>
              <a:t> a spring near Jerusalem where the anointing and proclaiming of Solomon as king took place</a:t>
            </a:r>
          </a:p>
          <a:p>
            <a:r>
              <a:rPr lang="en-US" altLang="en-US" sz="1800" dirty="0" err="1">
                <a:solidFill>
                  <a:srgbClr val="FFFFFF"/>
                </a:solidFill>
              </a:rPr>
              <a:t>Hiddekel</a:t>
            </a:r>
            <a:r>
              <a:rPr lang="en-US" altLang="en-US" sz="1800" dirty="0">
                <a:solidFill>
                  <a:srgbClr val="FFFFFF"/>
                </a:solidFill>
              </a:rPr>
              <a:t> means "rapid"</a:t>
            </a:r>
          </a:p>
          <a:p>
            <a:pPr lvl="1"/>
            <a:r>
              <a:rPr lang="en-US" altLang="en-US" b="1" dirty="0">
                <a:solidFill>
                  <a:srgbClr val="FFFFFF"/>
                </a:solidFill>
              </a:rPr>
              <a:t>1)</a:t>
            </a:r>
            <a:r>
              <a:rPr lang="en-US" altLang="en-US" dirty="0">
                <a:solidFill>
                  <a:srgbClr val="FFFFFF"/>
                </a:solidFill>
              </a:rPr>
              <a:t> one of the rivers of Eden which coursed east toward Assyria; better known as the Tigris </a:t>
            </a:r>
          </a:p>
          <a:p>
            <a:r>
              <a:rPr lang="en-US" altLang="en-US" sz="1800" dirty="0">
                <a:solidFill>
                  <a:srgbClr val="FFFFFF"/>
                </a:solidFill>
              </a:rPr>
              <a:t>Euphrates means "fruitfulness"</a:t>
            </a:r>
          </a:p>
          <a:p>
            <a:pPr lvl="1"/>
            <a:r>
              <a:rPr lang="en-US" altLang="en-US" b="1" dirty="0">
                <a:solidFill>
                  <a:srgbClr val="FFFFFF"/>
                </a:solidFill>
              </a:rPr>
              <a:t>1)</a:t>
            </a:r>
            <a:r>
              <a:rPr lang="en-US" altLang="en-US" dirty="0">
                <a:solidFill>
                  <a:srgbClr val="FFFFFF"/>
                </a:solidFill>
              </a:rPr>
              <a:t> the largest and longest river of western Asia; rises from two chief sources in the Armenian mountains and flows into the Persian Gulf</a:t>
            </a:r>
          </a:p>
          <a:p>
            <a:endParaRPr lang="en-US" sz="1100" dirty="0">
              <a:solidFill>
                <a:srgbClr val="FFFFFF"/>
              </a:solidFill>
            </a:endParaRPr>
          </a:p>
        </p:txBody>
      </p:sp>
      <p:pic>
        <p:nvPicPr>
          <p:cNvPr id="16" name="Picture 15" descr="Diagram&#10;&#10;Description automatically generated">
            <a:extLst>
              <a:ext uri="{FF2B5EF4-FFF2-40B4-BE49-F238E27FC236}">
                <a16:creationId xmlns:a16="http://schemas.microsoft.com/office/drawing/2014/main" id="{EE5F9D9F-0264-4BC7-AACE-C65D0E0FB9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2890" y="800003"/>
            <a:ext cx="5238340" cy="5238340"/>
          </a:xfrm>
          <a:prstGeom prst="rect">
            <a:avLst/>
          </a:prstGeom>
        </p:spPr>
      </p:pic>
      <p:sp>
        <p:nvSpPr>
          <p:cNvPr id="6" name="TextBox 5">
            <a:extLst>
              <a:ext uri="{FF2B5EF4-FFF2-40B4-BE49-F238E27FC236}">
                <a16:creationId xmlns:a16="http://schemas.microsoft.com/office/drawing/2014/main" id="{D3D4DB5D-2575-49A1-8BA4-31B2B5E4A487}"/>
              </a:ext>
            </a:extLst>
          </p:cNvPr>
          <p:cNvSpPr txBox="1"/>
          <p:nvPr/>
        </p:nvSpPr>
        <p:spPr>
          <a:xfrm>
            <a:off x="10204179" y="6038343"/>
            <a:ext cx="1127051" cy="584775"/>
          </a:xfrm>
          <a:prstGeom prst="rect">
            <a:avLst/>
          </a:prstGeom>
          <a:noFill/>
        </p:spPr>
        <p:txBody>
          <a:bodyPr wrap="square" rtlCol="0">
            <a:spAutoFit/>
          </a:bodyPr>
          <a:lstStyle/>
          <a:p>
            <a:r>
              <a:rPr lang="en-US" sz="1600" dirty="0"/>
              <a:t>Photo By:</a:t>
            </a:r>
          </a:p>
          <a:p>
            <a:r>
              <a:rPr lang="en-US" sz="1600" dirty="0">
                <a:hlinkClick r:id="rId3"/>
              </a:rPr>
              <a:t>Pinterest</a:t>
            </a:r>
            <a:endParaRPr lang="en-US" sz="1600" dirty="0"/>
          </a:p>
        </p:txBody>
      </p:sp>
    </p:spTree>
    <p:extLst>
      <p:ext uri="{BB962C8B-B14F-4D97-AF65-F5344CB8AC3E}">
        <p14:creationId xmlns:p14="http://schemas.microsoft.com/office/powerpoint/2010/main" val="41305563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4EFBA56-40BE-42D4-BC46-3BC5B12F28BB}"/>
              </a:ext>
            </a:extLst>
          </p:cNvPr>
          <p:cNvSpPr>
            <a:spLocks noGrp="1"/>
          </p:cNvSpPr>
          <p:nvPr>
            <p:ph type="title"/>
          </p:nvPr>
        </p:nvSpPr>
        <p:spPr>
          <a:xfrm>
            <a:off x="1582073" y="868679"/>
            <a:ext cx="3369053" cy="5120639"/>
          </a:xfrm>
        </p:spPr>
        <p:txBody>
          <a:bodyPr>
            <a:normAutofit/>
          </a:bodyPr>
          <a:lstStyle/>
          <a:p>
            <a:pPr algn="r"/>
            <a:r>
              <a:rPr lang="en-US" sz="4400" dirty="0">
                <a:solidFill>
                  <a:schemeClr val="tx1">
                    <a:lumMod val="85000"/>
                    <a:lumOff val="15000"/>
                  </a:schemeClr>
                </a:solidFill>
                <a:latin typeface="Aharoni" panose="02010803020104030203" pitchFamily="2" charset="-79"/>
                <a:cs typeface="Aharoni" panose="02010803020104030203" pitchFamily="2" charset="-79"/>
              </a:rPr>
              <a:t>Genesis 2: A Few Firsts</a:t>
            </a:r>
          </a:p>
        </p:txBody>
      </p:sp>
      <p:sp>
        <p:nvSpPr>
          <p:cNvPr id="28" name="Rectangle 18">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0">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94F8C7-13CD-4BA4-8123-9DEC3FEBC03D}"/>
              </a:ext>
            </a:extLst>
          </p:cNvPr>
          <p:cNvSpPr>
            <a:spLocks noGrp="1"/>
          </p:cNvSpPr>
          <p:nvPr>
            <p:ph idx="1"/>
          </p:nvPr>
        </p:nvSpPr>
        <p:spPr>
          <a:xfrm>
            <a:off x="5081286" y="650747"/>
            <a:ext cx="6602702" cy="5445251"/>
          </a:xfrm>
        </p:spPr>
        <p:txBody>
          <a:bodyPr>
            <a:normAutofit lnSpcReduction="10000"/>
          </a:bodyPr>
          <a:lstStyle/>
          <a:p>
            <a:pPr marL="0" indent="0">
              <a:buNone/>
            </a:pPr>
            <a:r>
              <a:rPr lang="en-US" altLang="en-US" sz="1800" dirty="0"/>
              <a:t>Man’s First Command</a:t>
            </a:r>
          </a:p>
          <a:p>
            <a:r>
              <a:rPr lang="en-US" altLang="en-US" sz="1800" dirty="0"/>
              <a:t>The first command for man was given by GOD.</a:t>
            </a:r>
          </a:p>
          <a:p>
            <a:r>
              <a:rPr lang="en-US" altLang="en-US" sz="1800" dirty="0"/>
              <a:t>Man’s first command is found in Genesis 2:16-17, “And the LORD God commanded the man, saying, Of every tree of the garden thou mayest freely eat: But of the tree of the knowledge of good and evil, thou shalt not eat of it: for in the day that thou </a:t>
            </a:r>
            <a:r>
              <a:rPr lang="en-US" altLang="en-US" sz="1800" dirty="0" err="1"/>
              <a:t>eatest</a:t>
            </a:r>
            <a:r>
              <a:rPr lang="en-US" altLang="en-US" sz="1800" dirty="0"/>
              <a:t> thereof thou </a:t>
            </a:r>
            <a:r>
              <a:rPr lang="en-US" altLang="en-US" sz="1800" dirty="0" err="1"/>
              <a:t>shalth</a:t>
            </a:r>
            <a:r>
              <a:rPr lang="en-US" altLang="en-US" sz="1800" dirty="0"/>
              <a:t> surely die.” </a:t>
            </a:r>
          </a:p>
          <a:p>
            <a:pPr marL="0" indent="0">
              <a:buNone/>
            </a:pPr>
            <a:r>
              <a:rPr lang="en-US" sz="1800" dirty="0"/>
              <a:t>Man’s First Job</a:t>
            </a:r>
          </a:p>
          <a:p>
            <a:r>
              <a:rPr lang="en-US" sz="1800" dirty="0"/>
              <a:t>Dress the Garden? </a:t>
            </a:r>
            <a:r>
              <a:rPr lang="en-US" sz="1800" i="1" dirty="0"/>
              <a:t>`</a:t>
            </a:r>
            <a:r>
              <a:rPr lang="en-US" sz="1800" i="1" dirty="0" err="1"/>
              <a:t>abad</a:t>
            </a:r>
            <a:endParaRPr lang="en-US" sz="1800" i="1" dirty="0"/>
          </a:p>
          <a:p>
            <a:pPr lvl="1"/>
            <a:r>
              <a:rPr lang="en-US" altLang="en-US" dirty="0"/>
              <a:t>to work for another, serve another by </a:t>
            </a:r>
            <a:r>
              <a:rPr lang="en-US" altLang="en-US" dirty="0" err="1"/>
              <a:t>labour</a:t>
            </a:r>
            <a:endParaRPr lang="en-US" altLang="en-US" dirty="0"/>
          </a:p>
          <a:p>
            <a:pPr lvl="1"/>
            <a:r>
              <a:rPr lang="en-US" altLang="en-US" dirty="0"/>
              <a:t>to serve (God)</a:t>
            </a:r>
          </a:p>
          <a:p>
            <a:pPr lvl="1"/>
            <a:r>
              <a:rPr lang="en-US" altLang="en-US" dirty="0"/>
              <a:t>to serve (with Levitical service)</a:t>
            </a:r>
          </a:p>
          <a:p>
            <a:pPr lvl="1"/>
            <a:r>
              <a:rPr lang="en-US" altLang="en-US" dirty="0"/>
              <a:t>to be worked, be tilled (of land)</a:t>
            </a:r>
            <a:endParaRPr lang="en-US" i="1" dirty="0"/>
          </a:p>
          <a:p>
            <a:r>
              <a:rPr lang="en-US" sz="1800" dirty="0"/>
              <a:t>Keep the Garden? </a:t>
            </a:r>
            <a:r>
              <a:rPr lang="en-US" sz="1800" i="1" dirty="0" err="1"/>
              <a:t>shamar</a:t>
            </a:r>
            <a:r>
              <a:rPr lang="en-US" sz="1800" i="1" dirty="0"/>
              <a:t> </a:t>
            </a:r>
          </a:p>
          <a:p>
            <a:pPr lvl="1"/>
            <a:r>
              <a:rPr lang="en-US" altLang="en-US" dirty="0"/>
              <a:t>to keep, guard, observe, give heed</a:t>
            </a:r>
          </a:p>
          <a:p>
            <a:pPr lvl="1"/>
            <a:r>
              <a:rPr lang="en-US" altLang="en-US" dirty="0"/>
              <a:t>to keep, have charge of</a:t>
            </a:r>
          </a:p>
          <a:p>
            <a:pPr lvl="1"/>
            <a:r>
              <a:rPr lang="en-US" altLang="en-US" dirty="0"/>
              <a:t>to keep, guard, keep watch and ward, protect, save life</a:t>
            </a:r>
          </a:p>
          <a:p>
            <a:pPr lvl="1"/>
            <a:r>
              <a:rPr lang="en-US" altLang="en-US" dirty="0"/>
              <a:t>watch, watchman (participle)</a:t>
            </a:r>
          </a:p>
        </p:txBody>
      </p:sp>
      <p:sp>
        <p:nvSpPr>
          <p:cNvPr id="30" name="Rectangle 22">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83664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7D1C-3C27-4336-98FC-A00B18C4C898}"/>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2: A Few Firsts</a:t>
            </a:r>
            <a:endParaRPr lang="en-US" dirty="0"/>
          </a:p>
        </p:txBody>
      </p:sp>
      <p:sp>
        <p:nvSpPr>
          <p:cNvPr id="3" name="Content Placeholder 2">
            <a:extLst>
              <a:ext uri="{FF2B5EF4-FFF2-40B4-BE49-F238E27FC236}">
                <a16:creationId xmlns:a16="http://schemas.microsoft.com/office/drawing/2014/main" id="{1B356E35-392A-4087-BD18-D32FBC610CEE}"/>
              </a:ext>
            </a:extLst>
          </p:cNvPr>
          <p:cNvSpPr>
            <a:spLocks noGrp="1"/>
          </p:cNvSpPr>
          <p:nvPr>
            <p:ph idx="1"/>
          </p:nvPr>
        </p:nvSpPr>
        <p:spPr>
          <a:xfrm>
            <a:off x="3690257" y="764274"/>
            <a:ext cx="8048087" cy="5308979"/>
          </a:xfrm>
        </p:spPr>
        <p:txBody>
          <a:bodyPr>
            <a:normAutofit fontScale="62500" lnSpcReduction="20000"/>
          </a:bodyPr>
          <a:lstStyle/>
          <a:p>
            <a:pPr marL="0" indent="0">
              <a:lnSpc>
                <a:spcPct val="120000"/>
              </a:lnSpc>
              <a:buNone/>
            </a:pPr>
            <a:r>
              <a:rPr lang="en-US" altLang="en-US" sz="2800" dirty="0"/>
              <a:t>The First Surgery </a:t>
            </a:r>
          </a:p>
          <a:p>
            <a:pPr>
              <a:lnSpc>
                <a:spcPct val="120000"/>
              </a:lnSpc>
            </a:pPr>
            <a:r>
              <a:rPr lang="en-US" altLang="en-US" sz="2800" dirty="0"/>
              <a:t>GOD was the first to perform surgery. </a:t>
            </a:r>
          </a:p>
          <a:p>
            <a:pPr>
              <a:lnSpc>
                <a:spcPct val="120000"/>
              </a:lnSpc>
            </a:pPr>
            <a:r>
              <a:rPr lang="en-US" altLang="en-US" sz="2800" dirty="0"/>
              <a:t>The surgery was preformed on Adam and the purpose of the surgery was to create Eve.</a:t>
            </a:r>
          </a:p>
          <a:p>
            <a:pPr>
              <a:lnSpc>
                <a:spcPct val="120000"/>
              </a:lnSpc>
            </a:pPr>
            <a:r>
              <a:rPr lang="en-US" altLang="en-US" sz="2800" dirty="0"/>
              <a:t>The surgery was removing a rib from Adam and creating Eve.</a:t>
            </a:r>
          </a:p>
          <a:p>
            <a:pPr marL="0" indent="0">
              <a:lnSpc>
                <a:spcPct val="120000"/>
              </a:lnSpc>
              <a:buNone/>
            </a:pPr>
            <a:endParaRPr lang="en-US" altLang="en-US" sz="2800" dirty="0"/>
          </a:p>
          <a:p>
            <a:pPr marL="0" indent="0">
              <a:lnSpc>
                <a:spcPct val="120000"/>
              </a:lnSpc>
              <a:buNone/>
            </a:pPr>
            <a:r>
              <a:rPr lang="en-US" altLang="en-US" sz="2800" dirty="0"/>
              <a:t>The First Wedding</a:t>
            </a:r>
          </a:p>
          <a:p>
            <a:pPr>
              <a:lnSpc>
                <a:spcPct val="120000"/>
              </a:lnSpc>
            </a:pPr>
            <a:r>
              <a:rPr lang="en-US" altLang="en-US" sz="2800" dirty="0"/>
              <a:t>What do we believe a help meet is? 2:21-25</a:t>
            </a:r>
          </a:p>
          <a:p>
            <a:pPr lvl="1">
              <a:lnSpc>
                <a:spcPct val="120000"/>
              </a:lnSpc>
            </a:pPr>
            <a:r>
              <a:rPr lang="en-US" altLang="en-US" sz="2400" dirty="0"/>
              <a:t>A help meet is someone who serves as a companion to, supports, and uplifts their partner.</a:t>
            </a:r>
          </a:p>
          <a:p>
            <a:pPr>
              <a:lnSpc>
                <a:spcPct val="120000"/>
              </a:lnSpc>
            </a:pPr>
            <a:r>
              <a:rPr lang="en-US" altLang="en-US" sz="2800" dirty="0"/>
              <a:t>Why are women described as this? Did God create women with the intention to make them subject to man?</a:t>
            </a:r>
          </a:p>
          <a:p>
            <a:pPr lvl="1">
              <a:lnSpc>
                <a:spcPct val="120000"/>
              </a:lnSpc>
            </a:pPr>
            <a:r>
              <a:rPr lang="en-US" altLang="en-US" sz="2400" dirty="0"/>
              <a:t>Women are described in this way to demonstrate their purpose. </a:t>
            </a:r>
          </a:p>
          <a:p>
            <a:pPr lvl="1">
              <a:lnSpc>
                <a:spcPct val="120000"/>
              </a:lnSpc>
            </a:pPr>
            <a:r>
              <a:rPr lang="en-US" altLang="en-US" sz="2400" dirty="0"/>
              <a:t>No; women were created to be a companion to men and support them. However, men will always be the head.</a:t>
            </a:r>
          </a:p>
        </p:txBody>
      </p:sp>
    </p:spTree>
    <p:extLst>
      <p:ext uri="{BB962C8B-B14F-4D97-AF65-F5344CB8AC3E}">
        <p14:creationId xmlns:p14="http://schemas.microsoft.com/office/powerpoint/2010/main" val="259947917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2">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B5B3EAD-51AA-4F5D-921F-4D6F90B4E30E}"/>
              </a:ext>
            </a:extLst>
          </p:cNvPr>
          <p:cNvSpPr>
            <a:spLocks noGrp="1"/>
          </p:cNvSpPr>
          <p:nvPr>
            <p:ph type="title"/>
          </p:nvPr>
        </p:nvSpPr>
        <p:spPr>
          <a:xfrm>
            <a:off x="219920" y="1123837"/>
            <a:ext cx="3680743" cy="4601183"/>
          </a:xfrm>
        </p:spPr>
        <p:txBody>
          <a:bodyPr>
            <a:normAutofit/>
          </a:bodyPr>
          <a:lstStyle/>
          <a:p>
            <a:pPr algn="r"/>
            <a:r>
              <a:rPr lang="en-US" sz="4400" dirty="0">
                <a:solidFill>
                  <a:schemeClr val="tx1">
                    <a:lumMod val="85000"/>
                    <a:lumOff val="15000"/>
                  </a:schemeClr>
                </a:solidFill>
                <a:latin typeface="Aharoni" panose="02010803020104030203" pitchFamily="2" charset="-79"/>
                <a:cs typeface="Aharoni" panose="02010803020104030203" pitchFamily="2" charset="-79"/>
              </a:rPr>
              <a:t>Genesis 2: Questions and Answers</a:t>
            </a:r>
          </a:p>
        </p:txBody>
      </p:sp>
      <p:cxnSp>
        <p:nvCxnSpPr>
          <p:cNvPr id="29" name="Straight Connector 24">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F22F45-085D-4BFD-8F0C-99C3515B8EAA}"/>
              </a:ext>
            </a:extLst>
          </p:cNvPr>
          <p:cNvSpPr>
            <a:spLocks noGrp="1"/>
          </p:cNvSpPr>
          <p:nvPr>
            <p:ph idx="1"/>
          </p:nvPr>
        </p:nvSpPr>
        <p:spPr>
          <a:xfrm>
            <a:off x="4068261" y="1123837"/>
            <a:ext cx="8136520" cy="4925155"/>
          </a:xfrm>
        </p:spPr>
        <p:txBody>
          <a:bodyPr>
            <a:normAutofit fontScale="85000" lnSpcReduction="20000"/>
          </a:bodyPr>
          <a:lstStyle/>
          <a:p>
            <a:pPr>
              <a:lnSpc>
                <a:spcPct val="110000"/>
              </a:lnSpc>
            </a:pPr>
            <a:r>
              <a:rPr lang="en-US" altLang="en-US" sz="2400" dirty="0"/>
              <a:t>How can women fulfill their roles as help meet?</a:t>
            </a:r>
          </a:p>
          <a:p>
            <a:pPr lvl="1">
              <a:lnSpc>
                <a:spcPct val="110000"/>
              </a:lnSpc>
            </a:pPr>
            <a:r>
              <a:rPr lang="en-US" altLang="en-US" sz="2000" b="1" dirty="0"/>
              <a:t>Support</a:t>
            </a:r>
          </a:p>
          <a:p>
            <a:pPr lvl="1">
              <a:lnSpc>
                <a:spcPct val="110000"/>
              </a:lnSpc>
            </a:pPr>
            <a:r>
              <a:rPr lang="en-US" altLang="en-US" sz="2000" b="1" dirty="0"/>
              <a:t>Raise children</a:t>
            </a:r>
          </a:p>
          <a:p>
            <a:pPr lvl="1">
              <a:lnSpc>
                <a:spcPct val="110000"/>
              </a:lnSpc>
            </a:pPr>
            <a:r>
              <a:rPr lang="en-US" altLang="en-US" sz="2000" b="1" dirty="0"/>
              <a:t>Spend time with spouse</a:t>
            </a:r>
          </a:p>
          <a:p>
            <a:pPr lvl="1">
              <a:lnSpc>
                <a:spcPct val="110000"/>
              </a:lnSpc>
            </a:pPr>
            <a:r>
              <a:rPr lang="en-US" altLang="en-US" sz="2000" b="1" dirty="0"/>
              <a:t>Care for home</a:t>
            </a:r>
          </a:p>
          <a:p>
            <a:pPr>
              <a:lnSpc>
                <a:spcPct val="110000"/>
              </a:lnSpc>
            </a:pPr>
            <a:r>
              <a:rPr lang="en-US" altLang="en-US" sz="2400" dirty="0"/>
              <a:t>Should women have leadership roles?</a:t>
            </a:r>
          </a:p>
          <a:p>
            <a:pPr lvl="1">
              <a:lnSpc>
                <a:spcPct val="110000"/>
              </a:lnSpc>
            </a:pPr>
            <a:r>
              <a:rPr lang="en-US" altLang="en-US" sz="2000" b="1" dirty="0"/>
              <a:t>Women can have leadership roles. Women are to enter leadership positions if there is not a capable man. However, if there is an able man, women are to serve as a support to the man, which is their job as helpmeet.</a:t>
            </a:r>
          </a:p>
          <a:p>
            <a:pPr>
              <a:lnSpc>
                <a:spcPct val="110000"/>
              </a:lnSpc>
            </a:pPr>
            <a:r>
              <a:rPr lang="en-US" altLang="en-US" sz="2400" dirty="0"/>
              <a:t>How does vs 24-25 show the reasoning behind God’s hatred for divorce and sexual sins?</a:t>
            </a:r>
          </a:p>
          <a:p>
            <a:pPr lvl="1">
              <a:lnSpc>
                <a:spcPct val="110000"/>
              </a:lnSpc>
            </a:pPr>
            <a:r>
              <a:rPr lang="en-US" altLang="en-US" sz="2000" b="1" dirty="0"/>
              <a:t>These verses show that when a man and woman get married, they become one. </a:t>
            </a:r>
          </a:p>
          <a:p>
            <a:pPr lvl="1">
              <a:lnSpc>
                <a:spcPct val="110000"/>
              </a:lnSpc>
            </a:pPr>
            <a:r>
              <a:rPr lang="en-US" altLang="en-US" sz="2000" b="1" dirty="0"/>
              <a:t>Mark 10:7-9 tells us that man is not to divide what God puts together, including a husband and wife.</a:t>
            </a:r>
          </a:p>
          <a:p>
            <a:pPr lvl="1"/>
            <a:endParaRPr lang="en-US" altLang="en-US" b="1" dirty="0"/>
          </a:p>
          <a:p>
            <a:endParaRPr lang="en-US" dirty="0"/>
          </a:p>
        </p:txBody>
      </p:sp>
    </p:spTree>
    <p:extLst>
      <p:ext uri="{BB962C8B-B14F-4D97-AF65-F5344CB8AC3E}">
        <p14:creationId xmlns:p14="http://schemas.microsoft.com/office/powerpoint/2010/main" val="285644811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3F94-7580-459D-99B7-731A3699BB7D}"/>
              </a:ext>
            </a:extLst>
          </p:cNvPr>
          <p:cNvSpPr>
            <a:spLocks noGrp="1"/>
          </p:cNvSpPr>
          <p:nvPr>
            <p:ph type="title"/>
          </p:nvPr>
        </p:nvSpPr>
        <p:spPr>
          <a:xfrm>
            <a:off x="180753" y="1123837"/>
            <a:ext cx="3274828" cy="4601183"/>
          </a:xfrm>
        </p:spPr>
        <p:txBody>
          <a:bodyPr>
            <a:normAutofit/>
          </a:bodyPr>
          <a:lstStyle/>
          <a:p>
            <a:r>
              <a:rPr lang="en-US" sz="4000" dirty="0">
                <a:latin typeface="Aharoni" panose="02010803020104030203" pitchFamily="2" charset="-79"/>
                <a:cs typeface="Aharoni" panose="02010803020104030203" pitchFamily="2" charset="-79"/>
              </a:rPr>
              <a:t>Genesis 2: Questions and Answers </a:t>
            </a:r>
          </a:p>
        </p:txBody>
      </p:sp>
      <p:sp>
        <p:nvSpPr>
          <p:cNvPr id="3" name="Content Placeholder 2">
            <a:extLst>
              <a:ext uri="{FF2B5EF4-FFF2-40B4-BE49-F238E27FC236}">
                <a16:creationId xmlns:a16="http://schemas.microsoft.com/office/drawing/2014/main" id="{D4C12403-3628-430F-855E-4745674CA566}"/>
              </a:ext>
            </a:extLst>
          </p:cNvPr>
          <p:cNvSpPr>
            <a:spLocks noGrp="1"/>
          </p:cNvSpPr>
          <p:nvPr>
            <p:ph idx="1"/>
          </p:nvPr>
        </p:nvSpPr>
        <p:spPr>
          <a:xfrm>
            <a:off x="3869268" y="864108"/>
            <a:ext cx="7784016" cy="5120640"/>
          </a:xfrm>
        </p:spPr>
        <p:txBody>
          <a:bodyPr>
            <a:normAutofit/>
          </a:bodyPr>
          <a:lstStyle/>
          <a:p>
            <a:r>
              <a:rPr lang="en-US" altLang="en-US" dirty="0"/>
              <a:t>One question that is frequently asked is concerning the surgery in which GOD took one of Adam’s ribs to make Eve. </a:t>
            </a:r>
          </a:p>
          <a:p>
            <a:r>
              <a:rPr lang="en-US" altLang="en-US" b="1" dirty="0"/>
              <a:t>The human body has been examined many times and it has been found that men and women have the same number of ribs, twelve.</a:t>
            </a:r>
          </a:p>
          <a:p>
            <a:r>
              <a:rPr lang="en-US" altLang="en-US" b="1" dirty="0"/>
              <a:t>However, the scripture does not say anything about how many ribs Adam had before or after this surgery, neither does it state how many ribs Eve had. </a:t>
            </a:r>
          </a:p>
          <a:p>
            <a:r>
              <a:rPr lang="en-US" altLang="en-US" b="1" dirty="0"/>
              <a:t>The scripture never states that Eve had more ribs than Adam, so it is the assumptions of people that leads to confusion on this question.</a:t>
            </a:r>
          </a:p>
          <a:p>
            <a:r>
              <a:rPr lang="en-US" altLang="en-US" b="1" dirty="0"/>
              <a:t>Another thought to note is that if a person lost a limb and had a child later in life, the baby would not be born without a limb like the parent. The baby would be born with all their body parts.</a:t>
            </a:r>
          </a:p>
          <a:p>
            <a:r>
              <a:rPr lang="en-US" altLang="en-US" b="1" dirty="0"/>
              <a:t>Similarly, if Adam had a rib removed, that does not mean that we, his children, would have missing ribs.</a:t>
            </a:r>
          </a:p>
          <a:p>
            <a:endParaRPr lang="en-US" dirty="0"/>
          </a:p>
        </p:txBody>
      </p:sp>
    </p:spTree>
    <p:extLst>
      <p:ext uri="{BB962C8B-B14F-4D97-AF65-F5344CB8AC3E}">
        <p14:creationId xmlns:p14="http://schemas.microsoft.com/office/powerpoint/2010/main" val="241541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5CC-07DB-4900-9D0D-2F2B7FC7A5A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a:t>
            </a:r>
          </a:p>
        </p:txBody>
      </p:sp>
      <p:sp>
        <p:nvSpPr>
          <p:cNvPr id="3" name="Text Placeholder 2">
            <a:extLst>
              <a:ext uri="{FF2B5EF4-FFF2-40B4-BE49-F238E27FC236}">
                <a16:creationId xmlns:a16="http://schemas.microsoft.com/office/drawing/2014/main" id="{3BBE7DF7-D294-4879-9912-7C7D9200E2CA}"/>
              </a:ext>
            </a:extLst>
          </p:cNvPr>
          <p:cNvSpPr>
            <a:spLocks noGrp="1"/>
          </p:cNvSpPr>
          <p:nvPr>
            <p:ph type="body" idx="1"/>
          </p:nvPr>
        </p:nvSpPr>
        <p:spPr/>
        <p:txBody>
          <a:bodyPr/>
          <a:lstStyle/>
          <a:p>
            <a:r>
              <a:rPr lang="en-US" dirty="0"/>
              <a:t>Chapter 3</a:t>
            </a:r>
          </a:p>
        </p:txBody>
      </p:sp>
    </p:spTree>
    <p:extLst>
      <p:ext uri="{BB962C8B-B14F-4D97-AF65-F5344CB8AC3E}">
        <p14:creationId xmlns:p14="http://schemas.microsoft.com/office/powerpoint/2010/main" val="355231598"/>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A19DA76-E1CA-4EF4-9905-B4279EE3E184}"/>
              </a:ext>
            </a:extLst>
          </p:cNvPr>
          <p:cNvSpPr>
            <a:spLocks noGrp="1"/>
          </p:cNvSpPr>
          <p:nvPr>
            <p:ph type="title"/>
          </p:nvPr>
        </p:nvSpPr>
        <p:spPr>
          <a:xfrm>
            <a:off x="5451642" y="1123837"/>
            <a:ext cx="6451110" cy="1255469"/>
          </a:xfrm>
        </p:spPr>
        <p:txBody>
          <a:bodyPr>
            <a:normAutofit/>
          </a:bodyPr>
          <a:lstStyle/>
          <a:p>
            <a:r>
              <a:rPr lang="en-US">
                <a:latin typeface="Aharoni" panose="02010803020104030203" pitchFamily="2" charset="-79"/>
                <a:cs typeface="Aharoni" panose="02010803020104030203" pitchFamily="2" charset="-79"/>
              </a:rPr>
              <a:t>Genesis 3: The Fall of Man</a:t>
            </a:r>
          </a:p>
        </p:txBody>
      </p:sp>
      <p:sp>
        <p:nvSpPr>
          <p:cNvPr id="20" name="Rectangle 19">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person, person, indoor&#10;&#10;Description automatically generated">
            <a:extLst>
              <a:ext uri="{FF2B5EF4-FFF2-40B4-BE49-F238E27FC236}">
                <a16:creationId xmlns:a16="http://schemas.microsoft.com/office/drawing/2014/main" id="{58B502D3-CF47-46EF-9D2D-571009B9FA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2944" y="878879"/>
            <a:ext cx="4329761" cy="5091098"/>
          </a:xfrm>
          <a:prstGeom prst="rect">
            <a:avLst/>
          </a:prstGeom>
        </p:spPr>
      </p:pic>
      <p:sp>
        <p:nvSpPr>
          <p:cNvPr id="3" name="Content Placeholder 2">
            <a:extLst>
              <a:ext uri="{FF2B5EF4-FFF2-40B4-BE49-F238E27FC236}">
                <a16:creationId xmlns:a16="http://schemas.microsoft.com/office/drawing/2014/main" id="{7F9CE053-4A02-49E7-B451-BD6EC79608E0}"/>
              </a:ext>
            </a:extLst>
          </p:cNvPr>
          <p:cNvSpPr>
            <a:spLocks noGrp="1"/>
          </p:cNvSpPr>
          <p:nvPr>
            <p:ph idx="1"/>
          </p:nvPr>
        </p:nvSpPr>
        <p:spPr>
          <a:xfrm>
            <a:off x="5451643" y="2194560"/>
            <a:ext cx="6562165" cy="3775417"/>
          </a:xfrm>
        </p:spPr>
        <p:txBody>
          <a:bodyPr anchor="t">
            <a:normAutofit lnSpcReduction="10000"/>
          </a:bodyPr>
          <a:lstStyle/>
          <a:p>
            <a:pPr>
              <a:buClr>
                <a:schemeClr val="bg1"/>
              </a:buClr>
            </a:pPr>
            <a:r>
              <a:rPr lang="en-US" sz="1400" dirty="0">
                <a:solidFill>
                  <a:srgbClr val="FFFFFF"/>
                </a:solidFill>
              </a:rPr>
              <a:t>In this chapter, we can see the fall of mankind. </a:t>
            </a:r>
          </a:p>
          <a:p>
            <a:pPr>
              <a:buClr>
                <a:schemeClr val="bg1"/>
              </a:buClr>
            </a:pPr>
            <a:r>
              <a:rPr lang="en-US" sz="1400" dirty="0">
                <a:solidFill>
                  <a:srgbClr val="FFFFFF"/>
                </a:solidFill>
              </a:rPr>
              <a:t>Eve was tricked by the serpent to eat of the tree of knowledge of good and evil. However, despite being tricked, she consciously made the choice to be disobedient to GOD’s instruction and lead her husband away in disobedience. </a:t>
            </a:r>
          </a:p>
          <a:p>
            <a:pPr>
              <a:buClr>
                <a:schemeClr val="bg1"/>
              </a:buClr>
            </a:pPr>
            <a:r>
              <a:rPr lang="en-US" sz="1400" dirty="0">
                <a:solidFill>
                  <a:srgbClr val="FFFFFF"/>
                </a:solidFill>
              </a:rPr>
              <a:t>After she ate of the tree, she gave some to Adam and he also ate it. </a:t>
            </a:r>
          </a:p>
          <a:p>
            <a:pPr>
              <a:buClr>
                <a:schemeClr val="bg1"/>
              </a:buClr>
            </a:pPr>
            <a:r>
              <a:rPr lang="en-US" sz="1400" dirty="0">
                <a:solidFill>
                  <a:srgbClr val="FFFFFF"/>
                </a:solidFill>
              </a:rPr>
              <a:t>Soon after their acts of disobedience, GOD questioned Adam, causing Adam to blame Eve. Then, GOD questioned Eve, who blamed the serpent for her disobedience to GOD.</a:t>
            </a:r>
          </a:p>
          <a:p>
            <a:pPr>
              <a:buClr>
                <a:schemeClr val="bg1"/>
              </a:buClr>
            </a:pPr>
            <a:r>
              <a:rPr lang="en-US" altLang="en-US" sz="1400" dirty="0">
                <a:solidFill>
                  <a:srgbClr val="FFFFFF"/>
                </a:solidFill>
              </a:rPr>
              <a:t>In verse 6 what sin of human nature, like Esau caused this downfall?</a:t>
            </a:r>
          </a:p>
          <a:p>
            <a:pPr lvl="1">
              <a:buClr>
                <a:schemeClr val="bg1"/>
              </a:buClr>
            </a:pPr>
            <a:r>
              <a:rPr lang="en-US" altLang="en-US" sz="1400" b="1" dirty="0">
                <a:solidFill>
                  <a:srgbClr val="FFFFFF"/>
                </a:solidFill>
              </a:rPr>
              <a:t>Greed led to the downfall of mankind. Not only was Eve greedy for more food, but also for power.</a:t>
            </a:r>
          </a:p>
          <a:p>
            <a:pPr>
              <a:buClr>
                <a:schemeClr val="bg1"/>
              </a:buClr>
            </a:pPr>
            <a:r>
              <a:rPr lang="en-US" altLang="en-US" sz="1400" dirty="0">
                <a:solidFill>
                  <a:srgbClr val="FFFFFF"/>
                </a:solidFill>
              </a:rPr>
              <a:t>How simple minded or naive was man to trust a creation like themselves (the serpent)?</a:t>
            </a:r>
          </a:p>
          <a:p>
            <a:pPr>
              <a:buClr>
                <a:schemeClr val="bg1"/>
              </a:buClr>
            </a:pPr>
            <a:r>
              <a:rPr lang="en-US" altLang="en-US" sz="1400" dirty="0">
                <a:solidFill>
                  <a:srgbClr val="FFFFFF"/>
                </a:solidFill>
              </a:rPr>
              <a:t>Why did God not warn them of the devil and his deceitful ways? Was this a purposeful omission to test the loyalty of man?</a:t>
            </a:r>
            <a:endParaRPr lang="en-US" sz="1400" dirty="0">
              <a:solidFill>
                <a:srgbClr val="FFFFFF"/>
              </a:solidFill>
            </a:endParaRPr>
          </a:p>
        </p:txBody>
      </p:sp>
      <p:sp>
        <p:nvSpPr>
          <p:cNvPr id="12" name="TextBox 11">
            <a:extLst>
              <a:ext uri="{FF2B5EF4-FFF2-40B4-BE49-F238E27FC236}">
                <a16:creationId xmlns:a16="http://schemas.microsoft.com/office/drawing/2014/main" id="{4E975D5F-93AF-45FE-B1EF-0E86C4C31794}"/>
              </a:ext>
            </a:extLst>
          </p:cNvPr>
          <p:cNvSpPr txBox="1"/>
          <p:nvPr/>
        </p:nvSpPr>
        <p:spPr>
          <a:xfrm>
            <a:off x="3740291" y="5240457"/>
            <a:ext cx="1555288" cy="738664"/>
          </a:xfrm>
          <a:prstGeom prst="rect">
            <a:avLst/>
          </a:prstGeom>
          <a:noFill/>
        </p:spPr>
        <p:txBody>
          <a:bodyPr wrap="square" rtlCol="0">
            <a:spAutoFit/>
          </a:bodyPr>
          <a:lstStyle/>
          <a:p>
            <a:r>
              <a:rPr lang="en-US" sz="1400" kern="1200" dirty="0">
                <a:latin typeface="+mn-lt"/>
                <a:ea typeface="+mn-ea"/>
                <a:cs typeface="+mn-cs"/>
              </a:rPr>
              <a:t>Photo By:</a:t>
            </a:r>
          </a:p>
          <a:p>
            <a:r>
              <a:rPr lang="en-US" sz="1400" dirty="0">
                <a:hlinkClick r:id="rId4"/>
              </a:rPr>
              <a:t>Watchtower Online Library</a:t>
            </a:r>
            <a:endParaRPr lang="en-US" sz="1400" kern="1200" dirty="0">
              <a:solidFill>
                <a:schemeClr val="tx1"/>
              </a:solidFill>
              <a:latin typeface="+mn-lt"/>
              <a:ea typeface="+mn-ea"/>
              <a:cs typeface="+mn-cs"/>
            </a:endParaRPr>
          </a:p>
        </p:txBody>
      </p:sp>
    </p:spTree>
    <p:extLst>
      <p:ext uri="{BB962C8B-B14F-4D97-AF65-F5344CB8AC3E}">
        <p14:creationId xmlns:p14="http://schemas.microsoft.com/office/powerpoint/2010/main" val="17413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3654-FC82-474E-AB51-2B9DD4C74C25}"/>
              </a:ext>
            </a:extLst>
          </p:cNvPr>
          <p:cNvSpPr>
            <a:spLocks noGrp="1"/>
          </p:cNvSpPr>
          <p:nvPr>
            <p:ph type="title"/>
          </p:nvPr>
        </p:nvSpPr>
        <p:spPr>
          <a:xfrm>
            <a:off x="252919" y="1123837"/>
            <a:ext cx="2947482" cy="4601183"/>
          </a:xfrm>
        </p:spPr>
        <p:txBody>
          <a:bodyPr>
            <a:normAutofit/>
          </a:bodyPr>
          <a:lstStyle/>
          <a:p>
            <a:r>
              <a:rPr lang="en-US">
                <a:latin typeface="Aharoni" panose="02010803020104030203" pitchFamily="2" charset="-79"/>
                <a:cs typeface="Aharoni" panose="02010803020104030203" pitchFamily="2" charset="-79"/>
              </a:rPr>
              <a:t>Genesis 3: Questions to Consider</a:t>
            </a:r>
            <a:endParaRPr lang="en-US"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229A48FF-D017-4811-8E9C-B00AAED9380D}"/>
              </a:ext>
            </a:extLst>
          </p:cNvPr>
          <p:cNvSpPr>
            <a:spLocks noGrp="1"/>
          </p:cNvSpPr>
          <p:nvPr>
            <p:ph idx="1"/>
          </p:nvPr>
        </p:nvSpPr>
        <p:spPr>
          <a:xfrm>
            <a:off x="3869267" y="864108"/>
            <a:ext cx="3585891" cy="5120640"/>
          </a:xfrm>
        </p:spPr>
        <p:txBody>
          <a:bodyPr>
            <a:normAutofit/>
          </a:bodyPr>
          <a:lstStyle/>
          <a:p>
            <a:r>
              <a:rPr lang="en-US" altLang="en-US"/>
              <a:t>Has it been man’s habit from the beginning of time to blame God? Was pride a pitfall from the beginning?</a:t>
            </a:r>
          </a:p>
          <a:p>
            <a:r>
              <a:rPr lang="en-US" altLang="en-US"/>
              <a:t>How do we continue to hearken to the voice of others?</a:t>
            </a:r>
          </a:p>
          <a:p>
            <a:r>
              <a:rPr lang="en-US" altLang="en-US"/>
              <a:t>Why would God speak to and punish the serpent if the devil possessed and used him for a deed? Did animals have choice?</a:t>
            </a:r>
          </a:p>
          <a:p>
            <a:r>
              <a:rPr lang="en-US" altLang="en-US"/>
              <a:t>What is meant by “putting enmity between the serpent and the woman?”</a:t>
            </a:r>
            <a:endParaRPr lang="en-US" altLang="en-US" dirty="0"/>
          </a:p>
        </p:txBody>
      </p:sp>
      <p:pic>
        <p:nvPicPr>
          <p:cNvPr id="5" name="Picture 4" descr="A picture containing grass, tree, plant, several&#10;&#10;Description automatically generated">
            <a:extLst>
              <a:ext uri="{FF2B5EF4-FFF2-40B4-BE49-F238E27FC236}">
                <a16:creationId xmlns:a16="http://schemas.microsoft.com/office/drawing/2014/main" id="{3A72648C-F60B-4A79-95B1-DDBE8B6FE7B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860" r="39971" b="-1"/>
          <a:stretch/>
        </p:blipFill>
        <p:spPr>
          <a:xfrm>
            <a:off x="7818120" y="758952"/>
            <a:ext cx="3617432" cy="5330952"/>
          </a:xfrm>
          <a:prstGeom prst="rect">
            <a:avLst/>
          </a:prstGeom>
        </p:spPr>
      </p:pic>
      <p:sp>
        <p:nvSpPr>
          <p:cNvPr id="6" name="TextBox 5">
            <a:extLst>
              <a:ext uri="{FF2B5EF4-FFF2-40B4-BE49-F238E27FC236}">
                <a16:creationId xmlns:a16="http://schemas.microsoft.com/office/drawing/2014/main" id="{8D9CD93D-0569-4C97-B9DA-DC33BAB643BD}"/>
              </a:ext>
            </a:extLst>
          </p:cNvPr>
          <p:cNvSpPr txBox="1"/>
          <p:nvPr/>
        </p:nvSpPr>
        <p:spPr>
          <a:xfrm>
            <a:off x="9990161" y="6099048"/>
            <a:ext cx="1540925" cy="369332"/>
          </a:xfrm>
          <a:prstGeom prst="rect">
            <a:avLst/>
          </a:prstGeom>
          <a:noFill/>
        </p:spPr>
        <p:txBody>
          <a:bodyPr wrap="square" rtlCol="0">
            <a:spAutoFit/>
          </a:bodyPr>
          <a:lstStyle/>
          <a:p>
            <a:r>
              <a:rPr lang="en-US" sz="1800" u="sng" kern="1200" dirty="0" err="1">
                <a:solidFill>
                  <a:schemeClr val="tx1"/>
                </a:solidFill>
                <a:latin typeface="+mn-lt"/>
                <a:ea typeface="+mn-ea"/>
                <a:cs typeface="+mn-cs"/>
                <a:hlinkClick r:id="rId3"/>
              </a:rPr>
              <a:t>BibleKeyWord</a:t>
            </a:r>
            <a:endParaRPr lang="en-US" sz="1800" u="sng" kern="1200" dirty="0">
              <a:solidFill>
                <a:schemeClr val="tx1"/>
              </a:solidFill>
              <a:latin typeface="+mn-lt"/>
              <a:ea typeface="+mn-ea"/>
              <a:cs typeface="+mn-cs"/>
            </a:endParaRPr>
          </a:p>
        </p:txBody>
      </p:sp>
    </p:spTree>
    <p:extLst>
      <p:ext uri="{BB962C8B-B14F-4D97-AF65-F5344CB8AC3E}">
        <p14:creationId xmlns:p14="http://schemas.microsoft.com/office/powerpoint/2010/main" val="31782946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6E44D13-5D06-42F5-8B0C-13F8D7130CCE}"/>
              </a:ext>
            </a:extLst>
          </p:cNvPr>
          <p:cNvSpPr>
            <a:spLocks noGrp="1"/>
          </p:cNvSpPr>
          <p:nvPr>
            <p:ph type="title"/>
          </p:nvPr>
        </p:nvSpPr>
        <p:spPr>
          <a:xfrm>
            <a:off x="289248" y="1123837"/>
            <a:ext cx="6451110" cy="1255469"/>
          </a:xfrm>
        </p:spPr>
        <p:txBody>
          <a:bodyPr>
            <a:normAutofit/>
          </a:bodyPr>
          <a:lstStyle/>
          <a:p>
            <a:r>
              <a:rPr lang="en-US" dirty="0">
                <a:latin typeface="Aharoni" panose="02010803020104030203" pitchFamily="2" charset="-79"/>
                <a:cs typeface="Aharoni" panose="02010803020104030203" pitchFamily="2" charset="-79"/>
              </a:rPr>
              <a:t>Genesis 3: Punishment</a:t>
            </a:r>
          </a:p>
        </p:txBody>
      </p:sp>
      <p:pic>
        <p:nvPicPr>
          <p:cNvPr id="7" name="Picture 6" descr="A picture containing grass, outdoor, building, fence&#10;&#10;Description automatically generated">
            <a:extLst>
              <a:ext uri="{FF2B5EF4-FFF2-40B4-BE49-F238E27FC236}">
                <a16:creationId xmlns:a16="http://schemas.microsoft.com/office/drawing/2014/main" id="{49BA3AFB-4BFE-4559-A07A-A2BD27DA64D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914" r="6681" b="-3"/>
          <a:stretch/>
        </p:blipFill>
        <p:spPr>
          <a:xfrm>
            <a:off x="7161483" y="751745"/>
            <a:ext cx="4545384" cy="2466018"/>
          </a:xfrm>
          <a:prstGeom prst="rect">
            <a:avLst/>
          </a:prstGeom>
        </p:spPr>
      </p:pic>
      <p:sp>
        <p:nvSpPr>
          <p:cNvPr id="3" name="Content Placeholder 2">
            <a:extLst>
              <a:ext uri="{FF2B5EF4-FFF2-40B4-BE49-F238E27FC236}">
                <a16:creationId xmlns:a16="http://schemas.microsoft.com/office/drawing/2014/main" id="{F3651DCE-FCFA-4DA6-AD86-D9408C61312B}"/>
              </a:ext>
            </a:extLst>
          </p:cNvPr>
          <p:cNvSpPr>
            <a:spLocks noGrp="1"/>
          </p:cNvSpPr>
          <p:nvPr>
            <p:ph idx="1"/>
          </p:nvPr>
        </p:nvSpPr>
        <p:spPr>
          <a:xfrm>
            <a:off x="289248" y="2379306"/>
            <a:ext cx="6763238" cy="3604805"/>
          </a:xfrm>
        </p:spPr>
        <p:txBody>
          <a:bodyPr numCol="1" anchor="t">
            <a:normAutofit fontScale="85000" lnSpcReduction="20000"/>
          </a:bodyPr>
          <a:lstStyle/>
          <a:p>
            <a:pPr>
              <a:buClr>
                <a:schemeClr val="bg1"/>
              </a:buClr>
            </a:pPr>
            <a:r>
              <a:rPr lang="en-US" sz="1800" dirty="0">
                <a:solidFill>
                  <a:srgbClr val="FFFFFF"/>
                </a:solidFill>
              </a:rPr>
              <a:t>Serpent’s Punishment:</a:t>
            </a:r>
          </a:p>
          <a:p>
            <a:pPr lvl="1">
              <a:buClr>
                <a:schemeClr val="bg1"/>
              </a:buClr>
            </a:pPr>
            <a:r>
              <a:rPr lang="en-US" dirty="0">
                <a:solidFill>
                  <a:srgbClr val="FFFFFF"/>
                </a:solidFill>
              </a:rPr>
              <a:t>Will crawl, or slither, on the ground on its belly</a:t>
            </a:r>
          </a:p>
          <a:p>
            <a:pPr lvl="1">
              <a:buClr>
                <a:schemeClr val="bg1"/>
              </a:buClr>
            </a:pPr>
            <a:r>
              <a:rPr lang="en-US" dirty="0">
                <a:solidFill>
                  <a:srgbClr val="FFFFFF"/>
                </a:solidFill>
              </a:rPr>
              <a:t>Hatred between humans and snakes. This punishment foreshadows the fight between Jesus and Satan.</a:t>
            </a:r>
          </a:p>
          <a:p>
            <a:pPr>
              <a:buClr>
                <a:schemeClr val="bg1"/>
              </a:buClr>
            </a:pPr>
            <a:r>
              <a:rPr lang="en-US" sz="1800" dirty="0">
                <a:solidFill>
                  <a:srgbClr val="FFFFFF"/>
                </a:solidFill>
              </a:rPr>
              <a:t>Eve’s Punishment:</a:t>
            </a:r>
          </a:p>
          <a:p>
            <a:pPr lvl="1">
              <a:buClr>
                <a:schemeClr val="bg1"/>
              </a:buClr>
            </a:pPr>
            <a:r>
              <a:rPr lang="en-US" dirty="0">
                <a:solidFill>
                  <a:srgbClr val="FFFFFF"/>
                </a:solidFill>
              </a:rPr>
              <a:t>Painful childbirth</a:t>
            </a:r>
          </a:p>
          <a:p>
            <a:pPr lvl="1">
              <a:buClr>
                <a:schemeClr val="bg1"/>
              </a:buClr>
            </a:pPr>
            <a:r>
              <a:rPr lang="en-US" dirty="0">
                <a:solidFill>
                  <a:srgbClr val="FFFFFF"/>
                </a:solidFill>
              </a:rPr>
              <a:t>Husband rules over her</a:t>
            </a:r>
          </a:p>
          <a:p>
            <a:pPr>
              <a:buClr>
                <a:schemeClr val="bg1"/>
              </a:buClr>
            </a:pPr>
            <a:r>
              <a:rPr lang="en-US" sz="1800" dirty="0">
                <a:solidFill>
                  <a:srgbClr val="FFFFFF"/>
                </a:solidFill>
              </a:rPr>
              <a:t>Adam’s Punishment</a:t>
            </a:r>
          </a:p>
          <a:p>
            <a:pPr lvl="1">
              <a:buClr>
                <a:schemeClr val="bg1"/>
              </a:buClr>
            </a:pPr>
            <a:r>
              <a:rPr lang="en-US" dirty="0">
                <a:solidFill>
                  <a:srgbClr val="FFFFFF"/>
                </a:solidFill>
              </a:rPr>
              <a:t>Must work hard for food</a:t>
            </a:r>
          </a:p>
          <a:p>
            <a:pPr lvl="1">
              <a:buClr>
                <a:schemeClr val="bg1"/>
              </a:buClr>
            </a:pPr>
            <a:r>
              <a:rPr lang="en-US" dirty="0">
                <a:solidFill>
                  <a:srgbClr val="FFFFFF"/>
                </a:solidFill>
              </a:rPr>
              <a:t>Will die</a:t>
            </a:r>
          </a:p>
          <a:p>
            <a:pPr>
              <a:buClr>
                <a:schemeClr val="bg1"/>
              </a:buClr>
            </a:pPr>
            <a:r>
              <a:rPr lang="en-US" dirty="0">
                <a:solidFill>
                  <a:srgbClr val="FFFFFF"/>
                </a:solidFill>
              </a:rPr>
              <a:t>Both Adam and Eve were also forced to leave the perfect paradise in the garden and live elsewhere in the changed world with sin.</a:t>
            </a:r>
          </a:p>
          <a:p>
            <a:pPr>
              <a:buClr>
                <a:schemeClr val="bg1"/>
              </a:buClr>
            </a:pPr>
            <a:r>
              <a:rPr lang="en-US" sz="1800" dirty="0">
                <a:solidFill>
                  <a:srgbClr val="FFFFFF"/>
                </a:solidFill>
              </a:rPr>
              <a:t>Eve’s Punishment applies to women and Adam’s punishment applies to all of mankind.</a:t>
            </a:r>
          </a:p>
        </p:txBody>
      </p:sp>
      <p:pic>
        <p:nvPicPr>
          <p:cNvPr id="9" name="Picture 8">
            <a:extLst>
              <a:ext uri="{FF2B5EF4-FFF2-40B4-BE49-F238E27FC236}">
                <a16:creationId xmlns:a16="http://schemas.microsoft.com/office/drawing/2014/main" id="{C028F3A6-6ABC-46F9-90FD-6C1FD7779D8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7937" r="9192" b="3"/>
          <a:stretch/>
        </p:blipFill>
        <p:spPr>
          <a:xfrm>
            <a:off x="9701975" y="3429000"/>
            <a:ext cx="2004892" cy="2677256"/>
          </a:xfrm>
          <a:prstGeom prst="rect">
            <a:avLst/>
          </a:prstGeom>
        </p:spPr>
      </p:pic>
      <p:pic>
        <p:nvPicPr>
          <p:cNvPr id="5" name="Picture 4" descr="A picture containing reptile, outdoor, snake, colorful&#10;&#10;Description automatically generated">
            <a:extLst>
              <a:ext uri="{FF2B5EF4-FFF2-40B4-BE49-F238E27FC236}">
                <a16:creationId xmlns:a16="http://schemas.microsoft.com/office/drawing/2014/main" id="{8AEF3638-B282-48B4-B6D0-03D6C2F9BB14}"/>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2410" r="31221"/>
          <a:stretch/>
        </p:blipFill>
        <p:spPr>
          <a:xfrm>
            <a:off x="7161483" y="3429000"/>
            <a:ext cx="2263592" cy="2653861"/>
          </a:xfrm>
          <a:prstGeom prst="rect">
            <a:avLst/>
          </a:prstGeom>
        </p:spPr>
      </p:pic>
      <p:sp>
        <p:nvSpPr>
          <p:cNvPr id="34" name="Rectangle 33">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D701D968-A90B-4542-998D-58A3941877F8}"/>
              </a:ext>
            </a:extLst>
          </p:cNvPr>
          <p:cNvSpPr txBox="1"/>
          <p:nvPr/>
        </p:nvSpPr>
        <p:spPr>
          <a:xfrm>
            <a:off x="7153570" y="2756098"/>
            <a:ext cx="901148" cy="461665"/>
          </a:xfrm>
          <a:prstGeom prst="rect">
            <a:avLst/>
          </a:prstGeom>
          <a:noFill/>
        </p:spPr>
        <p:txBody>
          <a:bodyPr wrap="square" rtlCol="0">
            <a:spAutoFit/>
          </a:bodyPr>
          <a:lstStyle/>
          <a:p>
            <a:r>
              <a:rPr lang="en-US" sz="1200" dirty="0">
                <a:solidFill>
                  <a:schemeClr val="bg1"/>
                </a:solidFill>
              </a:rPr>
              <a:t>Photo By:</a:t>
            </a:r>
            <a:r>
              <a:rPr lang="en-US" sz="1200" dirty="0"/>
              <a:t> </a:t>
            </a:r>
          </a:p>
          <a:p>
            <a:r>
              <a:rPr lang="en-US" sz="1200" dirty="0">
                <a:hlinkClick r:id="rId3"/>
              </a:rPr>
              <a:t>Pxhere</a:t>
            </a:r>
            <a:endParaRPr lang="en-US" sz="1200" dirty="0"/>
          </a:p>
        </p:txBody>
      </p:sp>
      <p:sp>
        <p:nvSpPr>
          <p:cNvPr id="4" name="TextBox 3">
            <a:extLst>
              <a:ext uri="{FF2B5EF4-FFF2-40B4-BE49-F238E27FC236}">
                <a16:creationId xmlns:a16="http://schemas.microsoft.com/office/drawing/2014/main" id="{E0027ACB-9198-45E8-99A7-31F63E3E935F}"/>
              </a:ext>
            </a:extLst>
          </p:cNvPr>
          <p:cNvSpPr txBox="1"/>
          <p:nvPr/>
        </p:nvSpPr>
        <p:spPr>
          <a:xfrm>
            <a:off x="7052486" y="6082861"/>
            <a:ext cx="1828800" cy="523220"/>
          </a:xfrm>
          <a:prstGeom prst="rect">
            <a:avLst/>
          </a:prstGeom>
          <a:noFill/>
        </p:spPr>
        <p:txBody>
          <a:bodyPr wrap="square" rtlCol="0">
            <a:spAutoFit/>
          </a:bodyPr>
          <a:lstStyle/>
          <a:p>
            <a:r>
              <a:rPr lang="en-US" sz="1400" kern="1200" dirty="0">
                <a:solidFill>
                  <a:schemeClr val="tx1"/>
                </a:solidFill>
                <a:latin typeface="+mn-lt"/>
                <a:ea typeface="+mn-ea"/>
                <a:cs typeface="+mn-cs"/>
              </a:rPr>
              <a:t>Photo By:</a:t>
            </a:r>
          </a:p>
          <a:p>
            <a:r>
              <a:rPr lang="en-US" sz="1400" dirty="0" err="1">
                <a:hlinkClick r:id="rId7"/>
              </a:rPr>
              <a:t>GoodFreePhotos</a:t>
            </a:r>
            <a:endParaRPr lang="en-US" sz="1400" kern="1200" dirty="0">
              <a:solidFill>
                <a:schemeClr val="tx1"/>
              </a:solidFill>
              <a:latin typeface="+mn-lt"/>
              <a:ea typeface="+mn-ea"/>
              <a:cs typeface="+mn-cs"/>
            </a:endParaRPr>
          </a:p>
        </p:txBody>
      </p:sp>
      <p:sp>
        <p:nvSpPr>
          <p:cNvPr id="6" name="TextBox 5">
            <a:extLst>
              <a:ext uri="{FF2B5EF4-FFF2-40B4-BE49-F238E27FC236}">
                <a16:creationId xmlns:a16="http://schemas.microsoft.com/office/drawing/2014/main" id="{FA4D96CD-12A5-45AF-AF9C-5674476D3A6A}"/>
              </a:ext>
            </a:extLst>
          </p:cNvPr>
          <p:cNvSpPr txBox="1"/>
          <p:nvPr/>
        </p:nvSpPr>
        <p:spPr>
          <a:xfrm>
            <a:off x="9592978" y="6089904"/>
            <a:ext cx="1828800" cy="523220"/>
          </a:xfrm>
          <a:prstGeom prst="rect">
            <a:avLst/>
          </a:prstGeom>
          <a:noFill/>
        </p:spPr>
        <p:txBody>
          <a:bodyPr wrap="square" rtlCol="0">
            <a:spAutoFit/>
          </a:bodyPr>
          <a:lstStyle/>
          <a:p>
            <a:r>
              <a:rPr lang="en-US" sz="1400" kern="1200" dirty="0">
                <a:solidFill>
                  <a:schemeClr val="tx1"/>
                </a:solidFill>
                <a:latin typeface="+mn-lt"/>
                <a:ea typeface="+mn-ea"/>
                <a:cs typeface="+mn-cs"/>
              </a:rPr>
              <a:t>Photo By: </a:t>
            </a:r>
          </a:p>
          <a:p>
            <a:r>
              <a:rPr lang="en-US" sz="1400" dirty="0">
                <a:hlinkClick r:id="rId5"/>
              </a:rPr>
              <a:t>Scary Mommy</a:t>
            </a:r>
            <a:endParaRPr lang="en-US" sz="1400" kern="1200" dirty="0">
              <a:solidFill>
                <a:schemeClr val="tx1"/>
              </a:solidFill>
              <a:latin typeface="+mn-lt"/>
              <a:ea typeface="+mn-ea"/>
              <a:cs typeface="+mn-cs"/>
            </a:endParaRPr>
          </a:p>
        </p:txBody>
      </p:sp>
    </p:spTree>
    <p:extLst>
      <p:ext uri="{BB962C8B-B14F-4D97-AF65-F5344CB8AC3E}">
        <p14:creationId xmlns:p14="http://schemas.microsoft.com/office/powerpoint/2010/main" val="87240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31EC-34A5-4C72-9AFF-BCF19FBEB147}"/>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3: Questions and Answers </a:t>
            </a:r>
          </a:p>
        </p:txBody>
      </p:sp>
      <p:sp>
        <p:nvSpPr>
          <p:cNvPr id="3" name="Content Placeholder 2">
            <a:extLst>
              <a:ext uri="{FF2B5EF4-FFF2-40B4-BE49-F238E27FC236}">
                <a16:creationId xmlns:a16="http://schemas.microsoft.com/office/drawing/2014/main" id="{842AFF1F-AAFF-44CA-A2BA-81A9C2F513C9}"/>
              </a:ext>
            </a:extLst>
          </p:cNvPr>
          <p:cNvSpPr>
            <a:spLocks noGrp="1"/>
          </p:cNvSpPr>
          <p:nvPr>
            <p:ph idx="1"/>
          </p:nvPr>
        </p:nvSpPr>
        <p:spPr/>
        <p:txBody>
          <a:bodyPr>
            <a:normAutofit/>
          </a:bodyPr>
          <a:lstStyle/>
          <a:p>
            <a:r>
              <a:rPr lang="en-US" dirty="0"/>
              <a:t>Did the animals in the Garden of Eden normally talk?</a:t>
            </a:r>
          </a:p>
          <a:p>
            <a:pPr lvl="1"/>
            <a:r>
              <a:rPr lang="en-US" altLang="en-US" b="1" dirty="0"/>
              <a:t>The serpent speaking to Adam and Eve  is not the only instance in the Bible where an animal speaks. The prophet Balaam was rebuked by his donkey in Numbers 22:21-35. </a:t>
            </a:r>
          </a:p>
          <a:p>
            <a:pPr lvl="1"/>
            <a:r>
              <a:rPr lang="en-US" altLang="en-US" b="1" dirty="0"/>
              <a:t>We have to remember that while animals are not capable of speaking, there are powerful beings out there like God, angels, Satan, and demons who are capable of the impossible, including enabling animals to speak. In the Garden of Eden, it was Satan who was speaking through the snake, not the snake itself speaking on its own. </a:t>
            </a:r>
          </a:p>
          <a:p>
            <a:pPr lvl="1"/>
            <a:r>
              <a:rPr lang="en-US" altLang="en-US" b="1" dirty="0"/>
              <a:t>So, the Genesis 3 account  is not suggesting that snakes were of an intellect that would have enabled them to speak coherently, but that they were used by Satan to speak.</a:t>
            </a:r>
          </a:p>
        </p:txBody>
      </p:sp>
    </p:spTree>
    <p:extLst>
      <p:ext uri="{BB962C8B-B14F-4D97-AF65-F5344CB8AC3E}">
        <p14:creationId xmlns:p14="http://schemas.microsoft.com/office/powerpoint/2010/main" val="19278070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AC51-AD7B-4722-A4D5-B40091C89553}"/>
              </a:ext>
            </a:extLst>
          </p:cNvPr>
          <p:cNvSpPr>
            <a:spLocks noGrp="1"/>
          </p:cNvSpPr>
          <p:nvPr>
            <p:ph type="title"/>
          </p:nvPr>
        </p:nvSpPr>
        <p:spPr>
          <a:xfrm>
            <a:off x="167858" y="1128408"/>
            <a:ext cx="3245194" cy="4601183"/>
          </a:xfrm>
        </p:spPr>
        <p:txBody>
          <a:bodyPr>
            <a:normAutofit/>
          </a:bodyPr>
          <a:lstStyle/>
          <a:p>
            <a:r>
              <a:rPr lang="en-US" sz="4000" dirty="0">
                <a:latin typeface="Aharoni" panose="02010803020104030203" pitchFamily="2" charset="-79"/>
                <a:cs typeface="Aharoni" panose="02010803020104030203" pitchFamily="2" charset="-79"/>
              </a:rPr>
              <a:t>Introduction</a:t>
            </a:r>
          </a:p>
        </p:txBody>
      </p:sp>
      <p:sp>
        <p:nvSpPr>
          <p:cNvPr id="3" name="Content Placeholder 2">
            <a:extLst>
              <a:ext uri="{FF2B5EF4-FFF2-40B4-BE49-F238E27FC236}">
                <a16:creationId xmlns:a16="http://schemas.microsoft.com/office/drawing/2014/main" id="{0D39FAFA-D9F4-4232-BCAB-6C86F076F70B}"/>
              </a:ext>
            </a:extLst>
          </p:cNvPr>
          <p:cNvSpPr>
            <a:spLocks noGrp="1"/>
          </p:cNvSpPr>
          <p:nvPr>
            <p:ph idx="1"/>
          </p:nvPr>
        </p:nvSpPr>
        <p:spPr>
          <a:xfrm>
            <a:off x="3668233" y="786809"/>
            <a:ext cx="8112641" cy="5369441"/>
          </a:xfrm>
        </p:spPr>
        <p:txBody>
          <a:bodyPr>
            <a:normAutofit fontScale="70000" lnSpcReduction="20000"/>
          </a:bodyPr>
          <a:lstStyle/>
          <a:p>
            <a:pPr>
              <a:lnSpc>
                <a:spcPct val="120000"/>
              </a:lnSpc>
            </a:pPr>
            <a:r>
              <a:rPr lang="en-US" altLang="en-US" sz="2400" dirty="0">
                <a:latin typeface="+mj-lt"/>
              </a:rPr>
              <a:t>Without opening the bible ask yourself these questions:</a:t>
            </a:r>
          </a:p>
          <a:p>
            <a:pPr lvl="1">
              <a:lnSpc>
                <a:spcPct val="120000"/>
              </a:lnSpc>
            </a:pPr>
            <a:r>
              <a:rPr lang="en-US" altLang="en-US" sz="2000" dirty="0">
                <a:latin typeface="+mj-lt"/>
              </a:rPr>
              <a:t>What do you know about Genesis? What kind of book is it?</a:t>
            </a:r>
          </a:p>
          <a:p>
            <a:pPr lvl="1">
              <a:lnSpc>
                <a:spcPct val="120000"/>
              </a:lnSpc>
            </a:pPr>
            <a:r>
              <a:rPr lang="en-US" altLang="en-US" sz="2000" dirty="0">
                <a:latin typeface="+mj-lt"/>
              </a:rPr>
              <a:t>Who wrote the book of Genesis?</a:t>
            </a:r>
          </a:p>
          <a:p>
            <a:pPr lvl="1">
              <a:lnSpc>
                <a:spcPct val="120000"/>
              </a:lnSpc>
            </a:pPr>
            <a:r>
              <a:rPr lang="en-US" altLang="en-US" sz="2000" dirty="0">
                <a:latin typeface="+mj-lt"/>
              </a:rPr>
              <a:t>What famous stories are found in Genesis?</a:t>
            </a:r>
          </a:p>
          <a:p>
            <a:pPr lvl="1">
              <a:lnSpc>
                <a:spcPct val="120000"/>
              </a:lnSpc>
            </a:pPr>
            <a:r>
              <a:rPr lang="en-US" altLang="en-US" sz="2000" dirty="0">
                <a:latin typeface="+mj-lt"/>
              </a:rPr>
              <a:t>What questions can you formulate from the book of Genesis?</a:t>
            </a:r>
          </a:p>
          <a:p>
            <a:pPr lvl="1">
              <a:lnSpc>
                <a:spcPct val="120000"/>
              </a:lnSpc>
            </a:pPr>
            <a:r>
              <a:rPr lang="en-US" altLang="en-US" sz="2000" dirty="0">
                <a:latin typeface="+mj-lt"/>
              </a:rPr>
              <a:t>Why is Genesis important to us?</a:t>
            </a:r>
          </a:p>
          <a:p>
            <a:pPr>
              <a:lnSpc>
                <a:spcPct val="120000"/>
              </a:lnSpc>
            </a:pPr>
            <a:r>
              <a:rPr lang="en-US" altLang="en-US" sz="2400" dirty="0">
                <a:latin typeface="+mj-lt"/>
              </a:rPr>
              <a:t>The </a:t>
            </a:r>
            <a:r>
              <a:rPr lang="en-US" altLang="en-US" sz="2400" b="1" dirty="0">
                <a:latin typeface="+mj-lt"/>
              </a:rPr>
              <a:t>Book of Genesis</a:t>
            </a:r>
            <a:r>
              <a:rPr lang="en-US" altLang="en-US" sz="2400" dirty="0">
                <a:latin typeface="+mj-lt"/>
              </a:rPr>
              <a:t> (Greek: </a:t>
            </a:r>
            <a:r>
              <a:rPr lang="el-GR" altLang="en-US" sz="2400" dirty="0">
                <a:latin typeface="+mj-lt"/>
              </a:rPr>
              <a:t>Γένεσις, "</a:t>
            </a:r>
            <a:r>
              <a:rPr lang="en-US" altLang="en-US" sz="2400" dirty="0">
                <a:latin typeface="+mj-lt"/>
              </a:rPr>
              <a:t>birth", "origin") or </a:t>
            </a:r>
            <a:r>
              <a:rPr lang="en-US" altLang="en-US" sz="2400" b="1" dirty="0">
                <a:latin typeface="+mj-lt"/>
              </a:rPr>
              <a:t>Bereshith</a:t>
            </a:r>
            <a:r>
              <a:rPr lang="en-US" altLang="en-US" sz="2400" dirty="0">
                <a:latin typeface="+mj-lt"/>
              </a:rPr>
              <a:t> (Hebrew: </a:t>
            </a:r>
            <a:r>
              <a:rPr lang="he-IL" altLang="en-US" sz="2400" dirty="0">
                <a:latin typeface="+mj-lt"/>
              </a:rPr>
              <a:t>בְּרֵאשִׁית, "</a:t>
            </a:r>
            <a:r>
              <a:rPr lang="en-US" altLang="en-US" sz="2400" dirty="0">
                <a:latin typeface="+mj-lt"/>
              </a:rPr>
              <a:t>in the beginning") is the first book of the Hebrew Bible, and the first of five books of the Torah, called the Pentateuch in the Christian Old Testament.</a:t>
            </a:r>
          </a:p>
          <a:p>
            <a:pPr>
              <a:lnSpc>
                <a:spcPct val="120000"/>
              </a:lnSpc>
            </a:pPr>
            <a:r>
              <a:rPr lang="en-US" altLang="en-US" sz="2400" dirty="0">
                <a:latin typeface="+mj-lt"/>
              </a:rPr>
              <a:t>Historical Christianity taught that the entire Pentateuch, the five books from Genesis to Deuteronomy, was written by Moses. </a:t>
            </a:r>
          </a:p>
          <a:p>
            <a:pPr>
              <a:lnSpc>
                <a:spcPct val="120000"/>
              </a:lnSpc>
            </a:pPr>
            <a:r>
              <a:rPr lang="en-US" altLang="en-US" sz="2400" dirty="0">
                <a:latin typeface="+mj-lt"/>
              </a:rPr>
              <a:t>Most Fundamentalist and other Evangelical Christians continue to follow this belief. </a:t>
            </a:r>
          </a:p>
          <a:p>
            <a:pPr>
              <a:lnSpc>
                <a:spcPct val="120000"/>
              </a:lnSpc>
            </a:pPr>
            <a:r>
              <a:rPr lang="en-US" altLang="en-US" sz="2400" dirty="0">
                <a:latin typeface="+mj-lt"/>
              </a:rPr>
              <a:t>Most liberal and mainline theologians and religious skeptics accept the Documentary Hypothesis: the Pentateuch was written by several authors from four different traditions, and who imported some material from nearby Pagan sources.</a:t>
            </a:r>
          </a:p>
          <a:p>
            <a:pPr>
              <a:lnSpc>
                <a:spcPct val="120000"/>
              </a:lnSpc>
            </a:pPr>
            <a:r>
              <a:rPr lang="en-US" sz="2400" dirty="0"/>
              <a:t>In this presentation, we will be looking into each chapter of The Book of Genesis.</a:t>
            </a:r>
          </a:p>
        </p:txBody>
      </p:sp>
    </p:spTree>
    <p:extLst>
      <p:ext uri="{BB962C8B-B14F-4D97-AF65-F5344CB8AC3E}">
        <p14:creationId xmlns:p14="http://schemas.microsoft.com/office/powerpoint/2010/main" val="1340555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41D7E-AE22-4856-B828-2FB6E7B5E15E}"/>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3: Questions and Answers</a:t>
            </a:r>
          </a:p>
        </p:txBody>
      </p:sp>
      <p:sp>
        <p:nvSpPr>
          <p:cNvPr id="3" name="Content Placeholder 2">
            <a:extLst>
              <a:ext uri="{FF2B5EF4-FFF2-40B4-BE49-F238E27FC236}">
                <a16:creationId xmlns:a16="http://schemas.microsoft.com/office/drawing/2014/main" id="{40578A46-BDDC-4FBE-8D67-FEB80CCC4082}"/>
              </a:ext>
            </a:extLst>
          </p:cNvPr>
          <p:cNvSpPr>
            <a:spLocks noGrp="1"/>
          </p:cNvSpPr>
          <p:nvPr>
            <p:ph idx="1"/>
          </p:nvPr>
        </p:nvSpPr>
        <p:spPr>
          <a:xfrm>
            <a:off x="3646967" y="744279"/>
            <a:ext cx="8027582" cy="5438157"/>
          </a:xfrm>
        </p:spPr>
        <p:txBody>
          <a:bodyPr>
            <a:normAutofit lnSpcReduction="10000"/>
          </a:bodyPr>
          <a:lstStyle/>
          <a:p>
            <a:r>
              <a:rPr lang="en-US" altLang="en-US" sz="1800" dirty="0"/>
              <a:t>Still, why didn’t Adam and Eve find it strange that an animal was speaking to them? </a:t>
            </a:r>
          </a:p>
          <a:p>
            <a:pPr lvl="1"/>
            <a:r>
              <a:rPr lang="en-US" altLang="en-US" sz="1700" b="1" dirty="0"/>
              <a:t>It is unlikely that Adam and Eve had the same perspective we do on animals. We know from </a:t>
            </a:r>
            <a:r>
              <a:rPr lang="en-US" altLang="en-US" sz="1700" b="1" i="1" dirty="0"/>
              <a:t>experience</a:t>
            </a:r>
            <a:r>
              <a:rPr lang="en-US" altLang="en-US" sz="1700" b="1" dirty="0"/>
              <a:t> that animals are incapable of speech on the same level as humans. Adam and Eve did not have a childhood, nor did they have other humans to learn from. Given that Adam and Eve had probably only been alive a matter of days, it is not unreasonable for them to believe that animals were capable of speech. </a:t>
            </a:r>
          </a:p>
          <a:p>
            <a:pPr lvl="1"/>
            <a:r>
              <a:rPr lang="en-US" altLang="en-US" sz="1700" b="1" dirty="0"/>
              <a:t>It is also possible that this was not the first talking animal Adam and Eve had encountered. Satan or even God himself may have used animals to communicate with Adam and Eve before. There are so few details given in the account that much is left to speculation and presumption. </a:t>
            </a:r>
          </a:p>
          <a:p>
            <a:pPr lvl="1"/>
            <a:r>
              <a:rPr lang="en-US" altLang="en-US" sz="1700" b="1" dirty="0"/>
              <a:t>Lastly, it was not unreasonable for Eve to answer the snake. The snake was evidently speaking in a language that she understood and asking an intelligible question. It is also likely that Adam was nearby and could verify that she was not imagining things. It was not the serpent speaking that should have alarmed them, it was the fact that he was encouraging disobedience and doubt into their hearts (Genesis 3:1), contradicting GOD (Genesis 3:4), and calling GOD’s motives into question (Genesis 3:5). This should have encouraged them to stop communicating with this scheming serpent, much like us today.</a:t>
            </a:r>
            <a:br>
              <a:rPr lang="en-US" altLang="en-US" sz="2400" dirty="0"/>
            </a:br>
            <a:endParaRPr lang="en-US" sz="1700" dirty="0"/>
          </a:p>
        </p:txBody>
      </p:sp>
    </p:spTree>
    <p:extLst>
      <p:ext uri="{BB962C8B-B14F-4D97-AF65-F5344CB8AC3E}">
        <p14:creationId xmlns:p14="http://schemas.microsoft.com/office/powerpoint/2010/main" val="916031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5CC-07DB-4900-9D0D-2F2B7FC7A5A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a:t>
            </a:r>
          </a:p>
        </p:txBody>
      </p:sp>
      <p:sp>
        <p:nvSpPr>
          <p:cNvPr id="3" name="Text Placeholder 2">
            <a:extLst>
              <a:ext uri="{FF2B5EF4-FFF2-40B4-BE49-F238E27FC236}">
                <a16:creationId xmlns:a16="http://schemas.microsoft.com/office/drawing/2014/main" id="{3BBE7DF7-D294-4879-9912-7C7D9200E2CA}"/>
              </a:ext>
            </a:extLst>
          </p:cNvPr>
          <p:cNvSpPr>
            <a:spLocks noGrp="1"/>
          </p:cNvSpPr>
          <p:nvPr>
            <p:ph type="body" idx="1"/>
          </p:nvPr>
        </p:nvSpPr>
        <p:spPr/>
        <p:txBody>
          <a:bodyPr/>
          <a:lstStyle/>
          <a:p>
            <a:r>
              <a:rPr lang="en-US" dirty="0"/>
              <a:t>Chapter 4</a:t>
            </a:r>
          </a:p>
        </p:txBody>
      </p:sp>
    </p:spTree>
    <p:extLst>
      <p:ext uri="{BB962C8B-B14F-4D97-AF65-F5344CB8AC3E}">
        <p14:creationId xmlns:p14="http://schemas.microsoft.com/office/powerpoint/2010/main" val="283625033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A3748F-BAE2-4B9A-AF62-07FA9F67AE42}"/>
              </a:ext>
            </a:extLst>
          </p:cNvPr>
          <p:cNvSpPr>
            <a:spLocks noGrp="1"/>
          </p:cNvSpPr>
          <p:nvPr>
            <p:ph type="title"/>
          </p:nvPr>
        </p:nvSpPr>
        <p:spPr>
          <a:xfrm>
            <a:off x="289248" y="1053499"/>
            <a:ext cx="6451110" cy="1255469"/>
          </a:xfrm>
        </p:spPr>
        <p:txBody>
          <a:bodyPr>
            <a:normAutofit/>
          </a:bodyPr>
          <a:lstStyle/>
          <a:p>
            <a:r>
              <a:rPr lang="en-US" dirty="0">
                <a:latin typeface="Aharoni" panose="02010803020104030203" pitchFamily="2" charset="-79"/>
                <a:cs typeface="Aharoni" panose="02010803020104030203" pitchFamily="2" charset="-79"/>
              </a:rPr>
              <a:t>Genesis 4: Cain and Abel</a:t>
            </a:r>
          </a:p>
        </p:txBody>
      </p:sp>
      <p:sp>
        <p:nvSpPr>
          <p:cNvPr id="3" name="Content Placeholder 2">
            <a:extLst>
              <a:ext uri="{FF2B5EF4-FFF2-40B4-BE49-F238E27FC236}">
                <a16:creationId xmlns:a16="http://schemas.microsoft.com/office/drawing/2014/main" id="{C408AFA8-1A81-4E52-8911-8BEBA388B28E}"/>
              </a:ext>
            </a:extLst>
          </p:cNvPr>
          <p:cNvSpPr>
            <a:spLocks noGrp="1"/>
          </p:cNvSpPr>
          <p:nvPr>
            <p:ph idx="1"/>
          </p:nvPr>
        </p:nvSpPr>
        <p:spPr>
          <a:xfrm>
            <a:off x="300688" y="2168721"/>
            <a:ext cx="6451110" cy="3812345"/>
          </a:xfrm>
        </p:spPr>
        <p:txBody>
          <a:bodyPr anchor="t">
            <a:normAutofit/>
          </a:bodyPr>
          <a:lstStyle/>
          <a:p>
            <a:r>
              <a:rPr lang="en-US" sz="1600" dirty="0">
                <a:solidFill>
                  <a:srgbClr val="FFFFFF"/>
                </a:solidFill>
              </a:rPr>
              <a:t>The first sixteen verses of this chapter detail main events that occurred after Adam and Eve left the garden. Adam and Eve had two children, Cain and Abel. Cain was a tiller of the ground, like a farmer, and Abel was a shepherd.</a:t>
            </a:r>
          </a:p>
          <a:p>
            <a:r>
              <a:rPr lang="en-US" sz="1600" dirty="0">
                <a:solidFill>
                  <a:srgbClr val="FFFFFF"/>
                </a:solidFill>
              </a:rPr>
              <a:t>Cain and Abel were both offering sacrifices to GOD and while Abel brought the firstlings of his flock, Cain brought the fruit of the ground. GOD respected Abel’s sacrifice and looked down on Cain’s.</a:t>
            </a:r>
          </a:p>
          <a:p>
            <a:r>
              <a:rPr lang="en-US" sz="1600" dirty="0">
                <a:solidFill>
                  <a:srgbClr val="FFFFFF"/>
                </a:solidFill>
              </a:rPr>
              <a:t>Cain grew very upset, and GOD warned him that if he didn’t control his temper, sin could creep in.</a:t>
            </a:r>
          </a:p>
          <a:p>
            <a:r>
              <a:rPr lang="en-US" sz="1600" dirty="0">
                <a:solidFill>
                  <a:srgbClr val="FFFFFF"/>
                </a:solidFill>
              </a:rPr>
              <a:t>While the two brothers talked in the field, Cain killed Abel and then denied the murder when questioned by GOD.</a:t>
            </a:r>
          </a:p>
          <a:p>
            <a:r>
              <a:rPr lang="en-US" sz="1600" dirty="0">
                <a:solidFill>
                  <a:srgbClr val="FFFFFF"/>
                </a:solidFill>
              </a:rPr>
              <a:t>As punishment for his sin, Cain would have to labor very hard to till the ground and he was marked as a fugitive.</a:t>
            </a:r>
          </a:p>
        </p:txBody>
      </p:sp>
      <p:pic>
        <p:nvPicPr>
          <p:cNvPr id="5" name="Picture 4" descr="A picture containing text, person&#10;&#10;Description automatically generated">
            <a:extLst>
              <a:ext uri="{FF2B5EF4-FFF2-40B4-BE49-F238E27FC236}">
                <a16:creationId xmlns:a16="http://schemas.microsoft.com/office/drawing/2014/main" id="{13FFB14A-A10B-41CB-90B0-D12C2C9AE492}"/>
              </a:ext>
            </a:extLst>
          </p:cNvPr>
          <p:cNvPicPr>
            <a:picLocks noChangeAspect="1"/>
          </p:cNvPicPr>
          <p:nvPr/>
        </p:nvPicPr>
        <p:blipFill rotWithShape="1">
          <a:blip r:embed="rId2">
            <a:extLst>
              <a:ext uri="{28A0092B-C50C-407E-A947-70E740481C1C}">
                <a14:useLocalDpi xmlns:a14="http://schemas.microsoft.com/office/drawing/2010/main" val="0"/>
              </a:ext>
            </a:extLst>
          </a:blip>
          <a:srcRect l="10743" t="-1" r="10505" b="4"/>
          <a:stretch/>
        </p:blipFill>
        <p:spPr>
          <a:xfrm>
            <a:off x="7545032" y="759599"/>
            <a:ext cx="3778286" cy="5330650"/>
          </a:xfrm>
          <a:prstGeom prst="rect">
            <a:avLst/>
          </a:prstGeom>
        </p:spPr>
      </p:pic>
      <p:sp>
        <p:nvSpPr>
          <p:cNvPr id="6" name="TextBox 5">
            <a:extLst>
              <a:ext uri="{FF2B5EF4-FFF2-40B4-BE49-F238E27FC236}">
                <a16:creationId xmlns:a16="http://schemas.microsoft.com/office/drawing/2014/main" id="{12C6C391-572C-4070-A863-1F08777DDDFA}"/>
              </a:ext>
            </a:extLst>
          </p:cNvPr>
          <p:cNvSpPr txBox="1"/>
          <p:nvPr/>
        </p:nvSpPr>
        <p:spPr>
          <a:xfrm>
            <a:off x="10194878" y="6090249"/>
            <a:ext cx="1828800" cy="646331"/>
          </a:xfrm>
          <a:prstGeom prst="rect">
            <a:avLst/>
          </a:prstGeom>
          <a:noFill/>
        </p:spPr>
        <p:txBody>
          <a:bodyPr wrap="square" rtlCol="0">
            <a:spAutoFit/>
          </a:bodyPr>
          <a:lstStyle/>
          <a:p>
            <a:r>
              <a:rPr lang="en-US" sz="1800" kern="1200" dirty="0">
                <a:solidFill>
                  <a:schemeClr val="tx1"/>
                </a:solidFill>
                <a:latin typeface="+mn-lt"/>
                <a:ea typeface="+mn-ea"/>
                <a:cs typeface="+mn-cs"/>
              </a:rPr>
              <a:t>Photo By:</a:t>
            </a:r>
          </a:p>
          <a:p>
            <a:r>
              <a:rPr lang="en-US" dirty="0">
                <a:hlinkClick r:id="rId3"/>
              </a:rPr>
              <a:t>Wikipedia</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706417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A18F-7F2D-4B16-8838-354011F13BDD}"/>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4:</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Cain and Abel</a:t>
            </a:r>
          </a:p>
        </p:txBody>
      </p:sp>
      <p:sp>
        <p:nvSpPr>
          <p:cNvPr id="3" name="Content Placeholder 2">
            <a:extLst>
              <a:ext uri="{FF2B5EF4-FFF2-40B4-BE49-F238E27FC236}">
                <a16:creationId xmlns:a16="http://schemas.microsoft.com/office/drawing/2014/main" id="{FD65B356-BB14-43DA-8E15-67682A0C2978}"/>
              </a:ext>
            </a:extLst>
          </p:cNvPr>
          <p:cNvSpPr>
            <a:spLocks noGrp="1"/>
          </p:cNvSpPr>
          <p:nvPr>
            <p:ph idx="1"/>
          </p:nvPr>
        </p:nvSpPr>
        <p:spPr/>
        <p:txBody>
          <a:bodyPr>
            <a:normAutofit/>
          </a:bodyPr>
          <a:lstStyle/>
          <a:p>
            <a:pPr eaLnBrk="1" hangingPunct="1">
              <a:buFont typeface="Wingdings 2" panose="05020102010507070707" pitchFamily="18" charset="2"/>
              <a:buNone/>
            </a:pPr>
            <a:r>
              <a:rPr lang="en-US" altLang="en-US" sz="2200" dirty="0"/>
              <a:t>What is the meaning of the name Cain?</a:t>
            </a:r>
          </a:p>
          <a:p>
            <a:r>
              <a:rPr lang="en-US" altLang="en-US" sz="2200" dirty="0"/>
              <a:t>	Cain = "possession"</a:t>
            </a:r>
          </a:p>
          <a:p>
            <a:pPr lvl="3"/>
            <a:r>
              <a:rPr lang="en-US" altLang="en-US" sz="2200" b="1" dirty="0"/>
              <a:t>1)</a:t>
            </a:r>
            <a:r>
              <a:rPr lang="en-US" altLang="en-US" sz="2200" dirty="0"/>
              <a:t> eldest son of Adam and Eve and the first murderer having murdered his brother Abel</a:t>
            </a:r>
          </a:p>
          <a:p>
            <a:pPr eaLnBrk="1" hangingPunct="1">
              <a:buFont typeface="Wingdings 2" panose="05020102010507070707" pitchFamily="18" charset="2"/>
              <a:buNone/>
            </a:pPr>
            <a:r>
              <a:rPr lang="en-US" altLang="en-US" sz="2200" dirty="0"/>
              <a:t>What is the meaning of the name Abel?</a:t>
            </a:r>
          </a:p>
          <a:p>
            <a:r>
              <a:rPr lang="en-US" altLang="en-US" sz="2200" dirty="0"/>
              <a:t>	Abel = "breath"</a:t>
            </a:r>
          </a:p>
          <a:p>
            <a:pPr lvl="3"/>
            <a:r>
              <a:rPr lang="en-US" altLang="en-US" sz="2200" b="1" dirty="0"/>
              <a:t>1)</a:t>
            </a:r>
            <a:r>
              <a:rPr lang="en-US" altLang="en-US" sz="2200" dirty="0"/>
              <a:t> second son of Adam and Eve, killed by his brother Cain</a:t>
            </a:r>
          </a:p>
        </p:txBody>
      </p:sp>
    </p:spTree>
    <p:extLst>
      <p:ext uri="{BB962C8B-B14F-4D97-AF65-F5344CB8AC3E}">
        <p14:creationId xmlns:p14="http://schemas.microsoft.com/office/powerpoint/2010/main" val="2817911576"/>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FB7E-3E42-4191-873D-1CF14CB85ACC}"/>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4: Questions and Answers</a:t>
            </a:r>
          </a:p>
        </p:txBody>
      </p:sp>
      <p:sp>
        <p:nvSpPr>
          <p:cNvPr id="3" name="Content Placeholder 2">
            <a:extLst>
              <a:ext uri="{FF2B5EF4-FFF2-40B4-BE49-F238E27FC236}">
                <a16:creationId xmlns:a16="http://schemas.microsoft.com/office/drawing/2014/main" id="{7908774D-EEAC-4E8F-8BD8-062A8D727D6C}"/>
              </a:ext>
            </a:extLst>
          </p:cNvPr>
          <p:cNvSpPr>
            <a:spLocks noGrp="1"/>
          </p:cNvSpPr>
          <p:nvPr>
            <p:ph idx="1"/>
          </p:nvPr>
        </p:nvSpPr>
        <p:spPr/>
        <p:txBody>
          <a:bodyPr>
            <a:noAutofit/>
          </a:bodyPr>
          <a:lstStyle/>
          <a:p>
            <a:pPr eaLnBrk="1" hangingPunct="1">
              <a:defRPr/>
            </a:pPr>
            <a:r>
              <a:rPr lang="en-US" sz="1500" dirty="0">
                <a:solidFill>
                  <a:schemeClr val="tx1"/>
                </a:solidFill>
              </a:rPr>
              <a:t>Did Abel say something to cause the war with his brother (Genesis 4:8)?</a:t>
            </a:r>
          </a:p>
          <a:p>
            <a:pPr lvl="1">
              <a:defRPr/>
            </a:pPr>
            <a:r>
              <a:rPr lang="en-US" sz="1500" b="1" dirty="0">
                <a:solidFill>
                  <a:schemeClr val="tx1"/>
                </a:solidFill>
              </a:rPr>
              <a:t>Cain and Abel had been talking in the field and Cain seemed to have suddenly rose up against his brother. Could this have been because of something that Abel said? This is a question that we do not know the answer to because we were not there. However, even if Abel had said something to provoke him, Cain was not justified in killing his brother.</a:t>
            </a:r>
          </a:p>
          <a:p>
            <a:pPr eaLnBrk="1" hangingPunct="1">
              <a:defRPr/>
            </a:pPr>
            <a:r>
              <a:rPr lang="en-US" sz="1500" dirty="0">
                <a:solidFill>
                  <a:schemeClr val="tx1"/>
                </a:solidFill>
              </a:rPr>
              <a:t>Why does God ask questions He knows the answers to?</a:t>
            </a:r>
          </a:p>
          <a:p>
            <a:pPr lvl="1">
              <a:defRPr/>
            </a:pPr>
            <a:r>
              <a:rPr lang="en-US" sz="1500" b="1" dirty="0">
                <a:solidFill>
                  <a:schemeClr val="tx1"/>
                </a:solidFill>
              </a:rPr>
              <a:t>In this instance, Cain was asked where his brother Abel was as an opportunity to tell GOD the truth of what he did and repent. </a:t>
            </a:r>
          </a:p>
          <a:p>
            <a:pPr>
              <a:defRPr/>
            </a:pPr>
            <a:r>
              <a:rPr lang="en-US" altLang="en-US" sz="1500" dirty="0"/>
              <a:t>Does Blood have a voice?</a:t>
            </a:r>
          </a:p>
          <a:p>
            <a:pPr lvl="1"/>
            <a:r>
              <a:rPr lang="en-US" altLang="en-US" sz="1500" b="1" dirty="0"/>
              <a:t>The Bible states in 1 John 5:8 that the blood, is one of three entities that bear witness in earth, "And there are three that bear witness in earth, the Spirit, and the water, and the blood: and these three agree in one." (King James Version Bible)</a:t>
            </a:r>
          </a:p>
          <a:p>
            <a:pPr lvl="1"/>
            <a:r>
              <a:rPr lang="en-US" altLang="en-US" sz="1500" b="1" dirty="0"/>
              <a:t>Going back to Genesis 4:10 which tells of Abel's blood crying out to God, it appears that Abel’s blood was giving testimony, bearing witness, to his murder. Much the same way blood evidence at a crime scene gives a testimony to the detectives about the events that took place when the crime occurred.</a:t>
            </a:r>
          </a:p>
          <a:p>
            <a:pPr lvl="1"/>
            <a:r>
              <a:rPr lang="en-US" altLang="en-US" sz="1500" b="1" dirty="0"/>
              <a:t>According to 1 John 5:8 in the King James Version and Genesis 4:10 blood has a voice that God hears. This crimson voice bears witness, gives testimony from earth. When a life is taken, just as was Abel’s, the blood of the slain testifies to God.</a:t>
            </a:r>
          </a:p>
        </p:txBody>
      </p:sp>
    </p:spTree>
    <p:extLst>
      <p:ext uri="{BB962C8B-B14F-4D97-AF65-F5344CB8AC3E}">
        <p14:creationId xmlns:p14="http://schemas.microsoft.com/office/powerpoint/2010/main" val="372065079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F207-BDBA-45FD-8F7C-D01C60106F10}"/>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4: Questions and Answers</a:t>
            </a:r>
          </a:p>
        </p:txBody>
      </p:sp>
      <p:sp>
        <p:nvSpPr>
          <p:cNvPr id="3" name="Content Placeholder 2">
            <a:extLst>
              <a:ext uri="{FF2B5EF4-FFF2-40B4-BE49-F238E27FC236}">
                <a16:creationId xmlns:a16="http://schemas.microsoft.com/office/drawing/2014/main" id="{5FA533FA-057B-48BE-B85F-8481449B8801}"/>
              </a:ext>
            </a:extLst>
          </p:cNvPr>
          <p:cNvSpPr>
            <a:spLocks noGrp="1"/>
          </p:cNvSpPr>
          <p:nvPr>
            <p:ph idx="1"/>
          </p:nvPr>
        </p:nvSpPr>
        <p:spPr/>
        <p:txBody>
          <a:bodyPr>
            <a:normAutofit fontScale="85000" lnSpcReduction="10000"/>
          </a:bodyPr>
          <a:lstStyle/>
          <a:p>
            <a:pPr eaLnBrk="1" hangingPunct="1">
              <a:buFont typeface="Wingdings 2" panose="05020102010507070707" pitchFamily="18" charset="2"/>
              <a:buNone/>
            </a:pPr>
            <a:r>
              <a:rPr lang="en-US" altLang="en-US" dirty="0"/>
              <a:t>What curse proceeded from this event? Was the mark the mark of the beast? vs 9-15/Revelation 13</a:t>
            </a:r>
            <a:endParaRPr lang="en-US" altLang="en-US" sz="3200" dirty="0"/>
          </a:p>
          <a:p>
            <a:r>
              <a:rPr lang="en-US" altLang="en-US" sz="2000" b="1" dirty="0"/>
              <a:t>Cain's curse and mark have been interpreted in several ways. Following the literal Biblical text, most scholars interpret the "curse" as Cain's inability to cultivate crops and his necessity to lead a nomadic lifestyle. They interpret the "mark" as a warning to others but are unable to determine the form of the mark from the Biblical text.</a:t>
            </a:r>
          </a:p>
          <a:p>
            <a:r>
              <a:rPr lang="en-US" altLang="en-US" sz="2000" dirty="0"/>
              <a:t>Historically, some Christians have interpreted the Biblical passages so that the "mark" is thought to be part of the "curse". In 18th century America and Europe, it was commonly assumed that Cain's "mark" was black skin and that Cain's descendants were black and still under Cain's curse. While the majority of Cain's descendants were killed in the great flood, Latter Day Saints from the late 19th to mid 20th century believed that Cain's bloodline was preserved on the ark through </a:t>
            </a:r>
            <a:r>
              <a:rPr lang="en-US" altLang="en-US" sz="2000" dirty="0" err="1"/>
              <a:t>Egyptus</a:t>
            </a:r>
            <a:r>
              <a:rPr lang="en-US" altLang="en-US" sz="2000" dirty="0"/>
              <a:t>.  </a:t>
            </a:r>
            <a:r>
              <a:rPr lang="en-US" altLang="en-US" sz="2000" dirty="0" err="1"/>
              <a:t>Egyptus</a:t>
            </a:r>
            <a:r>
              <a:rPr lang="en-US" altLang="en-US" sz="2000" dirty="0"/>
              <a:t> was a Cainite married to Noah's son Ham. While this was an almost universally held view amongst the LDS it was not canonized doctrine.</a:t>
            </a:r>
          </a:p>
          <a:p>
            <a:r>
              <a:rPr lang="en-US" altLang="en-US" sz="2000" dirty="0"/>
              <a:t>Accepting the theory that God had cursed black people, some have used the curse as a Biblical justification for racism. These racial and ethnic interpretations of the curse and the mark have been largely abandoned even by the most conservative theologians since the mid-20th century, although the theory still has some following among white supremacists and an older generation of whites, as well as a very small minority of Protestant churches.</a:t>
            </a:r>
          </a:p>
        </p:txBody>
      </p:sp>
    </p:spTree>
    <p:extLst>
      <p:ext uri="{BB962C8B-B14F-4D97-AF65-F5344CB8AC3E}">
        <p14:creationId xmlns:p14="http://schemas.microsoft.com/office/powerpoint/2010/main" val="31629550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5CC-07DB-4900-9D0D-2F2B7FC7A5A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a:t>
            </a:r>
          </a:p>
        </p:txBody>
      </p:sp>
      <p:sp>
        <p:nvSpPr>
          <p:cNvPr id="3" name="Text Placeholder 2">
            <a:extLst>
              <a:ext uri="{FF2B5EF4-FFF2-40B4-BE49-F238E27FC236}">
                <a16:creationId xmlns:a16="http://schemas.microsoft.com/office/drawing/2014/main" id="{3BBE7DF7-D294-4879-9912-7C7D9200E2CA}"/>
              </a:ext>
            </a:extLst>
          </p:cNvPr>
          <p:cNvSpPr>
            <a:spLocks noGrp="1"/>
          </p:cNvSpPr>
          <p:nvPr>
            <p:ph type="body" idx="1"/>
          </p:nvPr>
        </p:nvSpPr>
        <p:spPr/>
        <p:txBody>
          <a:bodyPr/>
          <a:lstStyle/>
          <a:p>
            <a:r>
              <a:rPr lang="en-US" dirty="0"/>
              <a:t>Chapter 5</a:t>
            </a:r>
          </a:p>
        </p:txBody>
      </p:sp>
    </p:spTree>
    <p:extLst>
      <p:ext uri="{BB962C8B-B14F-4D97-AF65-F5344CB8AC3E}">
        <p14:creationId xmlns:p14="http://schemas.microsoft.com/office/powerpoint/2010/main" val="627310712"/>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95D7-6697-4BB2-A908-0D1AF6C083E7}"/>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5: Genealogies </a:t>
            </a:r>
          </a:p>
        </p:txBody>
      </p:sp>
      <p:sp>
        <p:nvSpPr>
          <p:cNvPr id="3" name="Content Placeholder 2">
            <a:extLst>
              <a:ext uri="{FF2B5EF4-FFF2-40B4-BE49-F238E27FC236}">
                <a16:creationId xmlns:a16="http://schemas.microsoft.com/office/drawing/2014/main" id="{35F90657-2264-4161-8237-54E1B8CFED21}"/>
              </a:ext>
            </a:extLst>
          </p:cNvPr>
          <p:cNvSpPr>
            <a:spLocks noGrp="1"/>
          </p:cNvSpPr>
          <p:nvPr>
            <p:ph idx="1"/>
          </p:nvPr>
        </p:nvSpPr>
        <p:spPr>
          <a:xfrm>
            <a:off x="3869268" y="864108"/>
            <a:ext cx="7772272" cy="5120640"/>
          </a:xfrm>
        </p:spPr>
        <p:txBody>
          <a:bodyPr>
            <a:normAutofit fontScale="77500" lnSpcReduction="20000"/>
          </a:bodyPr>
          <a:lstStyle/>
          <a:p>
            <a:r>
              <a:rPr lang="en-US" dirty="0"/>
              <a:t>If you look at the meanings of the names and you can understand how they are significant to the events that occurred.</a:t>
            </a:r>
            <a:endParaRPr lang="en-US" altLang="en-US" sz="2000" dirty="0"/>
          </a:p>
          <a:p>
            <a:r>
              <a:rPr lang="en-US" altLang="en-US" sz="2000" dirty="0"/>
              <a:t>Seth: "compensation“</a:t>
            </a:r>
          </a:p>
          <a:p>
            <a:pPr lvl="1"/>
            <a:r>
              <a:rPr lang="en-US" altLang="en-US" sz="2000" dirty="0">
                <a:solidFill>
                  <a:schemeClr val="tx1"/>
                </a:solidFill>
              </a:rPr>
              <a:t>Enos = "man“</a:t>
            </a:r>
          </a:p>
          <a:p>
            <a:r>
              <a:rPr lang="en-US" altLang="en-US" sz="2000" dirty="0" err="1"/>
              <a:t>Cainan</a:t>
            </a:r>
            <a:r>
              <a:rPr lang="en-US" altLang="en-US" sz="2000" dirty="0"/>
              <a:t> (Kenan) = "possession” (Like Cain)</a:t>
            </a:r>
          </a:p>
          <a:p>
            <a:r>
              <a:rPr lang="en-US" altLang="en-US" sz="2000" dirty="0" err="1"/>
              <a:t>Mahalaleel</a:t>
            </a:r>
            <a:r>
              <a:rPr lang="en-US" altLang="en-US" sz="2000" dirty="0"/>
              <a:t> = "praise of God“</a:t>
            </a:r>
          </a:p>
          <a:p>
            <a:r>
              <a:rPr lang="en-US" altLang="en-US" sz="2000" dirty="0"/>
              <a:t>Jered or Jared = "descent“</a:t>
            </a:r>
          </a:p>
          <a:p>
            <a:r>
              <a:rPr lang="en-US" altLang="en-US" sz="2000" dirty="0"/>
              <a:t>Enoch = "dedicated"</a:t>
            </a:r>
          </a:p>
          <a:p>
            <a:pPr lvl="1"/>
            <a:r>
              <a:rPr lang="en-US" altLang="en-US" sz="2000" b="1" dirty="0">
                <a:solidFill>
                  <a:schemeClr val="tx1"/>
                </a:solidFill>
              </a:rPr>
              <a:t>1)</a:t>
            </a:r>
            <a:r>
              <a:rPr lang="en-US" altLang="en-US" sz="2000" dirty="0">
                <a:solidFill>
                  <a:schemeClr val="tx1"/>
                </a:solidFill>
              </a:rPr>
              <a:t> eldest son of Cain</a:t>
            </a:r>
          </a:p>
          <a:p>
            <a:pPr lvl="1"/>
            <a:r>
              <a:rPr lang="en-US" altLang="en-US" sz="2000" b="1" dirty="0">
                <a:solidFill>
                  <a:schemeClr val="tx1"/>
                </a:solidFill>
              </a:rPr>
              <a:t>2)</a:t>
            </a:r>
            <a:r>
              <a:rPr lang="en-US" altLang="en-US" sz="2000" dirty="0">
                <a:solidFill>
                  <a:schemeClr val="tx1"/>
                </a:solidFill>
              </a:rPr>
              <a:t> son of Jared and father of Methuselah</a:t>
            </a:r>
          </a:p>
          <a:p>
            <a:pPr lvl="1"/>
            <a:r>
              <a:rPr lang="en-US" altLang="en-US" sz="2000" b="1" dirty="0">
                <a:solidFill>
                  <a:schemeClr val="tx1"/>
                </a:solidFill>
              </a:rPr>
              <a:t>3)</a:t>
            </a:r>
            <a:r>
              <a:rPr lang="en-US" altLang="en-US" sz="2000" dirty="0">
                <a:solidFill>
                  <a:schemeClr val="tx1"/>
                </a:solidFill>
              </a:rPr>
              <a:t> God took him home to heaven without dying</a:t>
            </a:r>
          </a:p>
          <a:p>
            <a:r>
              <a:rPr lang="en-US" altLang="en-US" sz="2000" dirty="0"/>
              <a:t>Methuselah = "man of the dart“</a:t>
            </a:r>
          </a:p>
          <a:p>
            <a:r>
              <a:rPr lang="en-US" altLang="en-US" sz="2000" dirty="0"/>
              <a:t>Lamech = "powerful“</a:t>
            </a:r>
          </a:p>
          <a:p>
            <a:r>
              <a:rPr lang="en-US" altLang="en-US" sz="2000" dirty="0"/>
              <a:t>Noah = "rest“</a:t>
            </a:r>
          </a:p>
          <a:p>
            <a:r>
              <a:rPr lang="en-US" altLang="en-US" sz="2000" dirty="0"/>
              <a:t>Shem = "name“</a:t>
            </a:r>
          </a:p>
          <a:p>
            <a:r>
              <a:rPr lang="en-US" altLang="en-US" sz="2000" dirty="0"/>
              <a:t>Ham = "hot“</a:t>
            </a:r>
          </a:p>
          <a:p>
            <a:r>
              <a:rPr lang="en-US" altLang="en-US" sz="2000" dirty="0"/>
              <a:t>Japheth = "opened"</a:t>
            </a:r>
          </a:p>
        </p:txBody>
      </p:sp>
    </p:spTree>
    <p:extLst>
      <p:ext uri="{BB962C8B-B14F-4D97-AF65-F5344CB8AC3E}">
        <p14:creationId xmlns:p14="http://schemas.microsoft.com/office/powerpoint/2010/main" val="25390321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4FF248-337F-4A33-A993-1275C8CCBA15}"/>
              </a:ext>
            </a:extLst>
          </p:cNvPr>
          <p:cNvSpPr>
            <a:spLocks noGrp="1"/>
          </p:cNvSpPr>
          <p:nvPr>
            <p:ph type="title"/>
          </p:nvPr>
        </p:nvSpPr>
        <p:spPr>
          <a:xfrm>
            <a:off x="252918" y="1123836"/>
            <a:ext cx="3186318" cy="1592068"/>
          </a:xfrm>
        </p:spPr>
        <p:txBody>
          <a:bodyPr anchor="b">
            <a:normAutofit/>
          </a:bodyPr>
          <a:lstStyle/>
          <a:p>
            <a:r>
              <a:rPr lang="en-US" sz="3200" dirty="0">
                <a:latin typeface="Aharoni" panose="02010803020104030203" pitchFamily="2" charset="-79"/>
                <a:cs typeface="Aharoni" panose="02010803020104030203" pitchFamily="2" charset="-79"/>
              </a:rPr>
              <a:t>Genesis 5: Questions and Answers</a:t>
            </a:r>
          </a:p>
        </p:txBody>
      </p:sp>
      <p:sp>
        <p:nvSpPr>
          <p:cNvPr id="3" name="Content Placeholder 2">
            <a:extLst>
              <a:ext uri="{FF2B5EF4-FFF2-40B4-BE49-F238E27FC236}">
                <a16:creationId xmlns:a16="http://schemas.microsoft.com/office/drawing/2014/main" id="{8F879959-962D-447C-ABA1-30452BDB2307}"/>
              </a:ext>
            </a:extLst>
          </p:cNvPr>
          <p:cNvSpPr>
            <a:spLocks noGrp="1"/>
          </p:cNvSpPr>
          <p:nvPr>
            <p:ph idx="1"/>
          </p:nvPr>
        </p:nvSpPr>
        <p:spPr>
          <a:xfrm>
            <a:off x="252920" y="3138985"/>
            <a:ext cx="2947482" cy="2767292"/>
          </a:xfrm>
        </p:spPr>
        <p:txBody>
          <a:bodyPr anchor="t">
            <a:normAutofit/>
          </a:bodyPr>
          <a:lstStyle/>
          <a:p>
            <a:pPr algn="ctr"/>
            <a:r>
              <a:rPr lang="en-US" sz="2800" dirty="0">
                <a:solidFill>
                  <a:srgbClr val="FFFFFF"/>
                </a:solidFill>
              </a:rPr>
              <a:t>Why did human beings live so long before the flood as opposed to now?</a:t>
            </a:r>
          </a:p>
        </p:txBody>
      </p:sp>
      <p:sp>
        <p:nvSpPr>
          <p:cNvPr id="13" name="Rectangle 12">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Diagram&#10;&#10;Description automatically generated with medium confidence">
            <a:extLst>
              <a:ext uri="{FF2B5EF4-FFF2-40B4-BE49-F238E27FC236}">
                <a16:creationId xmlns:a16="http://schemas.microsoft.com/office/drawing/2014/main" id="{7605671D-5D62-4894-AC23-80A90E00F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593" y="803964"/>
            <a:ext cx="6160769" cy="5285940"/>
          </a:xfrm>
          <a:prstGeom prst="rect">
            <a:avLst/>
          </a:prstGeom>
        </p:spPr>
      </p:pic>
      <p:sp>
        <p:nvSpPr>
          <p:cNvPr id="7" name="TextBox 6">
            <a:extLst>
              <a:ext uri="{FF2B5EF4-FFF2-40B4-BE49-F238E27FC236}">
                <a16:creationId xmlns:a16="http://schemas.microsoft.com/office/drawing/2014/main" id="{1F8E0F69-EF39-4EF3-AB0C-7633C4BD87CF}"/>
              </a:ext>
            </a:extLst>
          </p:cNvPr>
          <p:cNvSpPr txBox="1"/>
          <p:nvPr/>
        </p:nvSpPr>
        <p:spPr>
          <a:xfrm>
            <a:off x="9349498" y="5906277"/>
            <a:ext cx="1120820" cy="646331"/>
          </a:xfrm>
          <a:prstGeom prst="rect">
            <a:avLst/>
          </a:prstGeom>
          <a:noFill/>
        </p:spPr>
        <p:txBody>
          <a:bodyPr wrap="none" rtlCol="0">
            <a:spAutoFit/>
          </a:bodyPr>
          <a:lstStyle/>
          <a:p>
            <a:r>
              <a:rPr lang="en-US" dirty="0"/>
              <a:t>Photo By:</a:t>
            </a:r>
          </a:p>
          <a:p>
            <a:r>
              <a:rPr lang="en-US" dirty="0">
                <a:hlinkClick r:id="rId3"/>
              </a:rPr>
              <a:t>Pinterest</a:t>
            </a:r>
            <a:endParaRPr lang="en-US" dirty="0"/>
          </a:p>
        </p:txBody>
      </p:sp>
    </p:spTree>
    <p:extLst>
      <p:ext uri="{BB962C8B-B14F-4D97-AF65-F5344CB8AC3E}">
        <p14:creationId xmlns:p14="http://schemas.microsoft.com/office/powerpoint/2010/main" val="2488353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372DF9-FC73-4203-A5BD-E39735EDEA3F}"/>
              </a:ext>
            </a:extLst>
          </p:cNvPr>
          <p:cNvSpPr>
            <a:spLocks noGrp="1"/>
          </p:cNvSpPr>
          <p:nvPr>
            <p:ph type="title"/>
          </p:nvPr>
        </p:nvSpPr>
        <p:spPr>
          <a:xfrm>
            <a:off x="289248" y="958848"/>
            <a:ext cx="6451110" cy="1004487"/>
          </a:xfrm>
        </p:spPr>
        <p:txBody>
          <a:bodyPr>
            <a:normAutofit/>
          </a:bodyPr>
          <a:lstStyle/>
          <a:p>
            <a:r>
              <a:rPr lang="en-US" sz="1800" dirty="0">
                <a:latin typeface="Aharoni" panose="02010803020104030203" pitchFamily="2" charset="-79"/>
                <a:cs typeface="Aharoni" panose="02010803020104030203" pitchFamily="2" charset="-79"/>
              </a:rPr>
              <a:t>Genesis 5: Questions and Answers</a:t>
            </a:r>
            <a:br>
              <a:rPr lang="en-US" sz="1800" dirty="0">
                <a:latin typeface="Aharoni" panose="02010803020104030203" pitchFamily="2" charset="-79"/>
                <a:cs typeface="Aharoni" panose="02010803020104030203" pitchFamily="2" charset="-79"/>
              </a:rPr>
            </a:br>
            <a:br>
              <a:rPr lang="en-US" sz="1800" dirty="0">
                <a:latin typeface="Aharoni" panose="02010803020104030203" pitchFamily="2" charset="-79"/>
                <a:cs typeface="Aharoni" panose="02010803020104030203" pitchFamily="2" charset="-79"/>
              </a:rPr>
            </a:br>
            <a:r>
              <a:rPr lang="en-US" sz="1800" dirty="0"/>
              <a:t>Why did human beings live so long before the flood as opposed to now?</a:t>
            </a:r>
          </a:p>
        </p:txBody>
      </p:sp>
      <p:sp>
        <p:nvSpPr>
          <p:cNvPr id="3" name="Content Placeholder 2">
            <a:extLst>
              <a:ext uri="{FF2B5EF4-FFF2-40B4-BE49-F238E27FC236}">
                <a16:creationId xmlns:a16="http://schemas.microsoft.com/office/drawing/2014/main" id="{C5DF7DEB-B709-49BB-B6D5-D2D0463B63F0}"/>
              </a:ext>
            </a:extLst>
          </p:cNvPr>
          <p:cNvSpPr>
            <a:spLocks noGrp="1"/>
          </p:cNvSpPr>
          <p:nvPr>
            <p:ph idx="1"/>
          </p:nvPr>
        </p:nvSpPr>
        <p:spPr>
          <a:xfrm>
            <a:off x="289248" y="2014420"/>
            <a:ext cx="6657462" cy="3936003"/>
          </a:xfrm>
        </p:spPr>
        <p:txBody>
          <a:bodyPr anchor="t">
            <a:normAutofit lnSpcReduction="10000"/>
          </a:bodyPr>
          <a:lstStyle/>
          <a:p>
            <a:r>
              <a:rPr lang="en-US" altLang="en-US" sz="1600" dirty="0">
                <a:solidFill>
                  <a:srgbClr val="FFFFFF"/>
                </a:solidFill>
              </a:rPr>
              <a:t>One of the most intriguing facts in the Bible is the immense life spans of the patriarchs before and just after the flood. Adam lived 930 years, Methuselah the longest lived of the patriarchs lived 969 years. Noah lived 950 years. Many scoffers state that these extended life spans are nothing more than myths and legends. They state that the figures given for the various ages of the patriarchs are fabricated. </a:t>
            </a:r>
          </a:p>
          <a:p>
            <a:r>
              <a:rPr lang="en-US" altLang="en-US" sz="1600" dirty="0">
                <a:solidFill>
                  <a:srgbClr val="FFFFFF"/>
                </a:solidFill>
              </a:rPr>
              <a:t>There are many factors that could account for the lowering of the life spans after the flood. The Bible states that the flood would not only destroy the land dwelling air breathing animals but it would also destroy the earth (Genesis 6:13; 9:11).</a:t>
            </a:r>
          </a:p>
          <a:p>
            <a:r>
              <a:rPr lang="en-US" altLang="en-US" sz="1600" dirty="0">
                <a:solidFill>
                  <a:srgbClr val="FFFFFF"/>
                </a:solidFill>
              </a:rPr>
              <a:t>After the flood, the earth was completely different than the earth before. There were widespread global differences. These would include changes in the climate, composition of the atmosphere, hydrologic cycle, geologic features, cosmic radiation reaching the earth, ozone concentration, ultra violet light, background radiation, genetics, diet, and a host of other subtle and/or profound chemical and physiological changes. These changes caused a rapid decline of the longevity of post flood humanity. </a:t>
            </a:r>
          </a:p>
        </p:txBody>
      </p:sp>
      <p:pic>
        <p:nvPicPr>
          <p:cNvPr id="5" name="Picture 4" descr="A picture containing outdoor&#10;&#10;Description automatically generated">
            <a:extLst>
              <a:ext uri="{FF2B5EF4-FFF2-40B4-BE49-F238E27FC236}">
                <a16:creationId xmlns:a16="http://schemas.microsoft.com/office/drawing/2014/main" id="{6D4576C2-30A3-470E-88F3-339317B2E44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0" r="-5" b="-5"/>
          <a:stretch/>
        </p:blipFill>
        <p:spPr>
          <a:xfrm>
            <a:off x="7545032" y="759599"/>
            <a:ext cx="3778286" cy="258489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93B7669A-428E-40E2-93B0-1AF011E3782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3551" r="8604"/>
          <a:stretch/>
        </p:blipFill>
        <p:spPr>
          <a:xfrm>
            <a:off x="7545032" y="3505358"/>
            <a:ext cx="3778286" cy="2584546"/>
          </a:xfrm>
          <a:prstGeom prst="rect">
            <a:avLst/>
          </a:prstGeom>
        </p:spPr>
      </p:pic>
      <p:sp>
        <p:nvSpPr>
          <p:cNvPr id="33" name="Rectangle 24">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E21B71F3-EAE2-4CE5-8C40-60C46C778396}"/>
              </a:ext>
            </a:extLst>
          </p:cNvPr>
          <p:cNvSpPr txBox="1"/>
          <p:nvPr/>
        </p:nvSpPr>
        <p:spPr>
          <a:xfrm>
            <a:off x="10206455" y="121765"/>
            <a:ext cx="1120820" cy="646331"/>
          </a:xfrm>
          <a:prstGeom prst="rect">
            <a:avLst/>
          </a:prstGeom>
          <a:noFill/>
        </p:spPr>
        <p:txBody>
          <a:bodyPr wrap="none" rtlCol="0">
            <a:spAutoFit/>
          </a:bodyPr>
          <a:lstStyle/>
          <a:p>
            <a:r>
              <a:rPr lang="en-US" dirty="0"/>
              <a:t>Photo By:</a:t>
            </a:r>
          </a:p>
          <a:p>
            <a:r>
              <a:rPr lang="en-US" dirty="0" err="1">
                <a:hlinkClick r:id="rId6"/>
              </a:rPr>
              <a:t>Pixabay</a:t>
            </a:r>
            <a:endParaRPr lang="en-US" dirty="0"/>
          </a:p>
        </p:txBody>
      </p:sp>
      <p:sp>
        <p:nvSpPr>
          <p:cNvPr id="9" name="TextBox 8">
            <a:extLst>
              <a:ext uri="{FF2B5EF4-FFF2-40B4-BE49-F238E27FC236}">
                <a16:creationId xmlns:a16="http://schemas.microsoft.com/office/drawing/2014/main" id="{A2448AF3-2A13-4E5D-8A60-2302975A407C}"/>
              </a:ext>
            </a:extLst>
          </p:cNvPr>
          <p:cNvSpPr txBox="1"/>
          <p:nvPr/>
        </p:nvSpPr>
        <p:spPr>
          <a:xfrm>
            <a:off x="9862187" y="6098401"/>
            <a:ext cx="1555846" cy="646331"/>
          </a:xfrm>
          <a:prstGeom prst="rect">
            <a:avLst/>
          </a:prstGeom>
          <a:noFill/>
        </p:spPr>
        <p:txBody>
          <a:bodyPr wrap="square" rtlCol="0">
            <a:spAutoFit/>
          </a:bodyPr>
          <a:lstStyle/>
          <a:p>
            <a:r>
              <a:rPr lang="en-US" sz="1800" kern="1200" dirty="0">
                <a:solidFill>
                  <a:schemeClr val="tx1"/>
                </a:solidFill>
                <a:latin typeface="+mn-lt"/>
                <a:ea typeface="+mn-ea"/>
                <a:cs typeface="+mn-cs"/>
              </a:rPr>
              <a:t>Photo By:</a:t>
            </a:r>
            <a:br>
              <a:rPr lang="en-US" sz="1800" kern="1200" dirty="0">
                <a:solidFill>
                  <a:schemeClr val="tx1"/>
                </a:solidFill>
                <a:latin typeface="+mn-lt"/>
                <a:ea typeface="+mn-ea"/>
                <a:cs typeface="+mn-cs"/>
              </a:rPr>
            </a:br>
            <a:r>
              <a:rPr lang="en-US" sz="1800" kern="1200" dirty="0" err="1">
                <a:solidFill>
                  <a:schemeClr val="tx1"/>
                </a:solidFill>
                <a:latin typeface="+mn-lt"/>
                <a:ea typeface="+mn-ea"/>
                <a:cs typeface="+mn-cs"/>
                <a:hlinkClick r:id="rId5"/>
              </a:rPr>
              <a:t>FactRepublic</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2337020136"/>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5CC-07DB-4900-9D0D-2F2B7FC7A5A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a:t>
            </a:r>
          </a:p>
        </p:txBody>
      </p:sp>
      <p:sp>
        <p:nvSpPr>
          <p:cNvPr id="3" name="Text Placeholder 2">
            <a:extLst>
              <a:ext uri="{FF2B5EF4-FFF2-40B4-BE49-F238E27FC236}">
                <a16:creationId xmlns:a16="http://schemas.microsoft.com/office/drawing/2014/main" id="{3BBE7DF7-D294-4879-9912-7C7D9200E2CA}"/>
              </a:ext>
            </a:extLst>
          </p:cNvPr>
          <p:cNvSpPr>
            <a:spLocks noGrp="1"/>
          </p:cNvSpPr>
          <p:nvPr>
            <p:ph type="body" idx="1"/>
          </p:nvPr>
        </p:nvSpPr>
        <p:spPr/>
        <p:txBody>
          <a:bodyPr/>
          <a:lstStyle/>
          <a:p>
            <a:r>
              <a:rPr lang="en-US" dirty="0"/>
              <a:t>Chapter 1</a:t>
            </a:r>
          </a:p>
        </p:txBody>
      </p:sp>
    </p:spTree>
    <p:extLst>
      <p:ext uri="{BB962C8B-B14F-4D97-AF65-F5344CB8AC3E}">
        <p14:creationId xmlns:p14="http://schemas.microsoft.com/office/powerpoint/2010/main" val="44495238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oat in the water&#10;&#10;Description automatically generated with low confidence">
            <a:extLst>
              <a:ext uri="{FF2B5EF4-FFF2-40B4-BE49-F238E27FC236}">
                <a16:creationId xmlns:a16="http://schemas.microsoft.com/office/drawing/2014/main" id="{1EFCB92F-F846-4717-95D9-7091194E7771}"/>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0325"/>
          <a:stretch/>
        </p:blipFill>
        <p:spPr>
          <a:xfrm>
            <a:off x="20" y="1"/>
            <a:ext cx="12188932" cy="6858000"/>
          </a:xfrm>
          <a:prstGeom prst="rect">
            <a:avLst/>
          </a:prstGeom>
        </p:spPr>
      </p:pic>
      <p:sp>
        <p:nvSpPr>
          <p:cNvPr id="36" name="Rectangle 28">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AFADB1-26BE-4893-A0A2-1EB2DE048D45}"/>
              </a:ext>
            </a:extLst>
          </p:cNvPr>
          <p:cNvSpPr>
            <a:spLocks noGrp="1"/>
          </p:cNvSpPr>
          <p:nvPr>
            <p:ph type="title"/>
          </p:nvPr>
        </p:nvSpPr>
        <p:spPr>
          <a:xfrm>
            <a:off x="289248" y="907577"/>
            <a:ext cx="6451110" cy="1255469"/>
          </a:xfrm>
        </p:spPr>
        <p:txBody>
          <a:bodyPr>
            <a:normAutofit/>
          </a:bodyPr>
          <a:lstStyle/>
          <a:p>
            <a:r>
              <a:rPr lang="en-US" sz="1800" dirty="0">
                <a:latin typeface="Aharoni" panose="02010803020104030203" pitchFamily="2" charset="-79"/>
                <a:cs typeface="Aharoni" panose="02010803020104030203" pitchFamily="2" charset="-79"/>
              </a:rPr>
              <a:t>Genesis 5: Questions and Answers</a:t>
            </a:r>
            <a:br>
              <a:rPr lang="en-US" sz="1800" dirty="0">
                <a:latin typeface="Aharoni" panose="02010803020104030203" pitchFamily="2" charset="-79"/>
                <a:cs typeface="Aharoni" panose="02010803020104030203" pitchFamily="2" charset="-79"/>
              </a:rPr>
            </a:br>
            <a:br>
              <a:rPr lang="en-US" sz="1800" dirty="0">
                <a:latin typeface="Aharoni" panose="02010803020104030203" pitchFamily="2" charset="-79"/>
                <a:cs typeface="Aharoni" panose="02010803020104030203" pitchFamily="2" charset="-79"/>
              </a:rPr>
            </a:br>
            <a:r>
              <a:rPr lang="en-US" sz="1800" dirty="0"/>
              <a:t>Why did human beings live so long before the flood as opposed to now?</a:t>
            </a:r>
          </a:p>
        </p:txBody>
      </p:sp>
      <p:sp>
        <p:nvSpPr>
          <p:cNvPr id="3" name="Content Placeholder 2">
            <a:extLst>
              <a:ext uri="{FF2B5EF4-FFF2-40B4-BE49-F238E27FC236}">
                <a16:creationId xmlns:a16="http://schemas.microsoft.com/office/drawing/2014/main" id="{C28BD8A9-A1D2-46B1-8FC2-432392336A3B}"/>
              </a:ext>
            </a:extLst>
          </p:cNvPr>
          <p:cNvSpPr>
            <a:spLocks noGrp="1"/>
          </p:cNvSpPr>
          <p:nvPr>
            <p:ph idx="1"/>
          </p:nvPr>
        </p:nvSpPr>
        <p:spPr>
          <a:xfrm>
            <a:off x="289248" y="2163046"/>
            <a:ext cx="6575576" cy="3787377"/>
          </a:xfrm>
        </p:spPr>
        <p:txBody>
          <a:bodyPr anchor="t">
            <a:normAutofit fontScale="92500" lnSpcReduction="10000"/>
          </a:bodyPr>
          <a:lstStyle/>
          <a:p>
            <a:r>
              <a:rPr lang="en-US" altLang="en-US" sz="1600" dirty="0">
                <a:solidFill>
                  <a:srgbClr val="FFFFFF"/>
                </a:solidFill>
              </a:rPr>
              <a:t>Shortly after the Flood, however, we find people living much shorter life spans. Abraham, for example, lived 175 years (Genesis 25:7). A few generations later, Joseph lived "only" 110 years (Genesis 50:22). We are told in the Psalms that 70 years is considered to be a long life, and men reach 80 years only "by reason of strength" (Psalm 90:10). David died at age 70 in about 1000 BC and is described as dying "in a good old age, full of days" (I Chronicles 29:28). </a:t>
            </a:r>
          </a:p>
          <a:p>
            <a:r>
              <a:rPr lang="en-US" altLang="en-US" sz="1600" dirty="0">
                <a:solidFill>
                  <a:srgbClr val="FFFFFF"/>
                </a:solidFill>
              </a:rPr>
              <a:t>There have been many speculations concerning the great length of human life spans before the Flood, such as the earth having a thick water vapor canopy that blocked out most of the sun's harmful radiation, or double atmospheric pressure that enhanced the health of all organic life. The Bible, however, does not directly explain why this was or why life spans shortened after the Flood. </a:t>
            </a:r>
          </a:p>
          <a:p>
            <a:r>
              <a:rPr lang="en-US" altLang="en-US" sz="1600" dirty="0">
                <a:solidFill>
                  <a:srgbClr val="FFFFFF"/>
                </a:solidFill>
              </a:rPr>
              <a:t>Possibly, God simply determined that the longer pre-Flood life spans only multiplied the evil men can do (see Genesis 6:3-7, 11-13) and that about 70-120 years is long enough for a person to fulfill his purpose. Those who are called can prepare in that length of time to receive immortality at the return of Christ. Those not yet called can learn that the ways of man do not bring satisfaction or fulfillment. Thus, when they arise in the second resurrection, they will be prepared to choose God's way. </a:t>
            </a:r>
          </a:p>
        </p:txBody>
      </p:sp>
      <p:sp>
        <p:nvSpPr>
          <p:cNvPr id="37" name="Rectangle 30">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E131672B-B2B9-4B16-A380-AAC83FE35371}"/>
              </a:ext>
            </a:extLst>
          </p:cNvPr>
          <p:cNvSpPr txBox="1"/>
          <p:nvPr/>
        </p:nvSpPr>
        <p:spPr>
          <a:xfrm>
            <a:off x="10508684" y="6150786"/>
            <a:ext cx="1680268" cy="646331"/>
          </a:xfrm>
          <a:prstGeom prst="rect">
            <a:avLst/>
          </a:prstGeom>
          <a:noFill/>
        </p:spPr>
        <p:txBody>
          <a:bodyPr wrap="none" rtlCol="0">
            <a:spAutoFit/>
          </a:bodyPr>
          <a:lstStyle/>
          <a:p>
            <a:r>
              <a:rPr lang="en-US" dirty="0">
                <a:solidFill>
                  <a:schemeClr val="bg1"/>
                </a:solidFill>
              </a:rPr>
              <a:t>Photo By:</a:t>
            </a:r>
          </a:p>
          <a:p>
            <a:r>
              <a:rPr lang="en-US" dirty="0">
                <a:hlinkClick r:id="rId3"/>
              </a:rPr>
              <a:t>Wallpaper Flare</a:t>
            </a:r>
            <a:endParaRPr lang="en-US" dirty="0"/>
          </a:p>
        </p:txBody>
      </p:sp>
    </p:spTree>
    <p:extLst>
      <p:ext uri="{BB962C8B-B14F-4D97-AF65-F5344CB8AC3E}">
        <p14:creationId xmlns:p14="http://schemas.microsoft.com/office/powerpoint/2010/main" val="19028013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239458-80D6-4C03-A143-7E773131D628}"/>
              </a:ext>
            </a:extLst>
          </p:cNvPr>
          <p:cNvSpPr>
            <a:spLocks noGrp="1"/>
          </p:cNvSpPr>
          <p:nvPr>
            <p:ph type="title"/>
          </p:nvPr>
        </p:nvSpPr>
        <p:spPr>
          <a:xfrm>
            <a:off x="5451642" y="1123837"/>
            <a:ext cx="6451110" cy="1255469"/>
          </a:xfrm>
        </p:spPr>
        <p:txBody>
          <a:bodyPr>
            <a:normAutofit/>
          </a:bodyPr>
          <a:lstStyle/>
          <a:p>
            <a:r>
              <a:rPr lang="en-US" dirty="0">
                <a:latin typeface="Aharoni" panose="02010803020104030203" pitchFamily="2" charset="-79"/>
                <a:cs typeface="Aharoni" panose="02010803020104030203" pitchFamily="2" charset="-79"/>
              </a:rPr>
              <a:t>Genesis 5:</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Questions to Consider</a:t>
            </a:r>
          </a:p>
        </p:txBody>
      </p:sp>
      <p:sp>
        <p:nvSpPr>
          <p:cNvPr id="14" name="Rectangle 13">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D499507-3B30-49FD-97F8-8C4B325CFD3D}"/>
              </a:ext>
            </a:extLst>
          </p:cNvPr>
          <p:cNvSpPr>
            <a:spLocks noGrp="1"/>
          </p:cNvSpPr>
          <p:nvPr>
            <p:ph idx="1"/>
          </p:nvPr>
        </p:nvSpPr>
        <p:spPr>
          <a:xfrm>
            <a:off x="5451643" y="2597312"/>
            <a:ext cx="6451109" cy="3274586"/>
          </a:xfrm>
        </p:spPr>
        <p:txBody>
          <a:bodyPr anchor="t">
            <a:normAutofit/>
          </a:bodyPr>
          <a:lstStyle/>
          <a:p>
            <a:pPr eaLnBrk="1" hangingPunct="1">
              <a:defRPr/>
            </a:pPr>
            <a:r>
              <a:rPr lang="en-US" sz="2400" dirty="0">
                <a:solidFill>
                  <a:srgbClr val="FFFFFF"/>
                </a:solidFill>
              </a:rPr>
              <a:t>Was this the same Nod from Eden?  (verse 16)</a:t>
            </a:r>
          </a:p>
          <a:p>
            <a:pPr eaLnBrk="1" hangingPunct="1">
              <a:defRPr/>
            </a:pPr>
            <a:r>
              <a:rPr lang="en-US" sz="2400" dirty="0">
                <a:solidFill>
                  <a:srgbClr val="FFFFFF"/>
                </a:solidFill>
              </a:rPr>
              <a:t>Where did Enoch go? 5:24 What did he do that was so pleasing?</a:t>
            </a:r>
          </a:p>
          <a:p>
            <a:pPr lvl="1">
              <a:defRPr/>
            </a:pPr>
            <a:r>
              <a:rPr lang="en-US" sz="2400" b="1" dirty="0">
                <a:solidFill>
                  <a:srgbClr val="FFFFFF"/>
                </a:solidFill>
              </a:rPr>
              <a:t>Hebrews 11: 5-6</a:t>
            </a:r>
            <a:endParaRPr lang="en-US" sz="2000" b="1" dirty="0">
              <a:solidFill>
                <a:srgbClr val="FFFFFF"/>
              </a:solidFill>
            </a:endParaRPr>
          </a:p>
        </p:txBody>
      </p:sp>
      <p:sp>
        <p:nvSpPr>
          <p:cNvPr id="11" name="TextBox 10">
            <a:extLst>
              <a:ext uri="{FF2B5EF4-FFF2-40B4-BE49-F238E27FC236}">
                <a16:creationId xmlns:a16="http://schemas.microsoft.com/office/drawing/2014/main" id="{D56A3D46-CD8D-4CBD-A002-81B9E3231850}"/>
              </a:ext>
            </a:extLst>
          </p:cNvPr>
          <p:cNvSpPr txBox="1"/>
          <p:nvPr/>
        </p:nvSpPr>
        <p:spPr>
          <a:xfrm>
            <a:off x="860771" y="5486400"/>
            <a:ext cx="2414057" cy="461665"/>
          </a:xfrm>
          <a:prstGeom prst="rect">
            <a:avLst/>
          </a:prstGeom>
          <a:noFill/>
        </p:spPr>
        <p:txBody>
          <a:bodyPr wrap="square" rtlCol="0">
            <a:spAutoFit/>
          </a:bodyPr>
          <a:lstStyle/>
          <a:p>
            <a:r>
              <a:rPr lang="en-US" sz="1200" dirty="0"/>
              <a:t>Photo By: </a:t>
            </a:r>
          </a:p>
          <a:p>
            <a:r>
              <a:rPr lang="en-US" sz="1200" dirty="0">
                <a:hlinkClick r:id="rId2"/>
              </a:rPr>
              <a:t>Blogspot</a:t>
            </a:r>
            <a:endParaRPr lang="en-US" sz="1200" dirty="0"/>
          </a:p>
        </p:txBody>
      </p:sp>
      <p:pic>
        <p:nvPicPr>
          <p:cNvPr id="8" name="Picture 7" descr="Icon&#10;&#10;Description automatically generated">
            <a:extLst>
              <a:ext uri="{FF2B5EF4-FFF2-40B4-BE49-F238E27FC236}">
                <a16:creationId xmlns:a16="http://schemas.microsoft.com/office/drawing/2014/main" id="{1CFB4D6B-4300-494D-AAFB-CBCA236C8E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2559" y="1474337"/>
            <a:ext cx="3396658" cy="3623102"/>
          </a:xfrm>
          <a:prstGeom prst="rect">
            <a:avLst/>
          </a:prstGeom>
        </p:spPr>
      </p:pic>
    </p:spTree>
    <p:extLst>
      <p:ext uri="{BB962C8B-B14F-4D97-AF65-F5344CB8AC3E}">
        <p14:creationId xmlns:p14="http://schemas.microsoft.com/office/powerpoint/2010/main" val="2284442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5CC-07DB-4900-9D0D-2F2B7FC7A5A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a:t>
            </a:r>
          </a:p>
        </p:txBody>
      </p:sp>
      <p:sp>
        <p:nvSpPr>
          <p:cNvPr id="3" name="Text Placeholder 2">
            <a:extLst>
              <a:ext uri="{FF2B5EF4-FFF2-40B4-BE49-F238E27FC236}">
                <a16:creationId xmlns:a16="http://schemas.microsoft.com/office/drawing/2014/main" id="{3BBE7DF7-D294-4879-9912-7C7D9200E2CA}"/>
              </a:ext>
            </a:extLst>
          </p:cNvPr>
          <p:cNvSpPr>
            <a:spLocks noGrp="1"/>
          </p:cNvSpPr>
          <p:nvPr>
            <p:ph type="body" idx="1"/>
          </p:nvPr>
        </p:nvSpPr>
        <p:spPr/>
        <p:txBody>
          <a:bodyPr/>
          <a:lstStyle/>
          <a:p>
            <a:r>
              <a:rPr lang="en-US" dirty="0"/>
              <a:t>Chapter 6</a:t>
            </a:r>
          </a:p>
        </p:txBody>
      </p:sp>
    </p:spTree>
    <p:extLst>
      <p:ext uri="{BB962C8B-B14F-4D97-AF65-F5344CB8AC3E}">
        <p14:creationId xmlns:p14="http://schemas.microsoft.com/office/powerpoint/2010/main" val="319040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1DA160A1-903E-45EF-9BBF-6B3E44A683B1}"/>
              </a:ext>
            </a:extLst>
          </p:cNvPr>
          <p:cNvSpPr>
            <a:spLocks noGrp="1"/>
          </p:cNvSpPr>
          <p:nvPr>
            <p:ph type="title"/>
          </p:nvPr>
        </p:nvSpPr>
        <p:spPr>
          <a:xfrm>
            <a:off x="5451642" y="1123837"/>
            <a:ext cx="6451110" cy="1255469"/>
          </a:xfrm>
        </p:spPr>
        <p:txBody>
          <a:bodyPr>
            <a:normAutofit/>
          </a:bodyPr>
          <a:lstStyle/>
          <a:p>
            <a:r>
              <a:rPr lang="en-US" b="1" dirty="0">
                <a:latin typeface="Aharoni" panose="02010803020104030203" pitchFamily="2" charset="-79"/>
                <a:cs typeface="Aharoni" panose="02010803020104030203" pitchFamily="2" charset="-79"/>
              </a:rPr>
              <a:t>Genesis 6: The Global Flood</a:t>
            </a:r>
          </a:p>
        </p:txBody>
      </p:sp>
      <p:sp>
        <p:nvSpPr>
          <p:cNvPr id="18" name="Rectangle 17">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picture containing chair, wooden&#10;&#10;Description automatically generated">
            <a:extLst>
              <a:ext uri="{FF2B5EF4-FFF2-40B4-BE49-F238E27FC236}">
                <a16:creationId xmlns:a16="http://schemas.microsoft.com/office/drawing/2014/main" id="{DFC8177E-52C3-4587-BFBD-8C9BDF970D5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407" r="37423" b="-1"/>
          <a:stretch/>
        </p:blipFill>
        <p:spPr>
          <a:xfrm>
            <a:off x="941301" y="758953"/>
            <a:ext cx="3617225" cy="5330650"/>
          </a:xfrm>
          <a:prstGeom prst="rect">
            <a:avLst/>
          </a:prstGeom>
        </p:spPr>
      </p:pic>
      <p:sp>
        <p:nvSpPr>
          <p:cNvPr id="7" name="Content Placeholder 6">
            <a:extLst>
              <a:ext uri="{FF2B5EF4-FFF2-40B4-BE49-F238E27FC236}">
                <a16:creationId xmlns:a16="http://schemas.microsoft.com/office/drawing/2014/main" id="{0D7E9C09-BA0D-4E6C-9B9D-A10DA25DDC20}"/>
              </a:ext>
            </a:extLst>
          </p:cNvPr>
          <p:cNvSpPr>
            <a:spLocks noGrp="1"/>
          </p:cNvSpPr>
          <p:nvPr>
            <p:ph idx="1"/>
          </p:nvPr>
        </p:nvSpPr>
        <p:spPr>
          <a:xfrm>
            <a:off x="5451642" y="2379306"/>
            <a:ext cx="6612979" cy="3584766"/>
          </a:xfrm>
        </p:spPr>
        <p:txBody>
          <a:bodyPr anchor="t">
            <a:normAutofit fontScale="92500" lnSpcReduction="10000"/>
          </a:bodyPr>
          <a:lstStyle/>
          <a:p>
            <a:r>
              <a:rPr lang="en-US" sz="1600" dirty="0">
                <a:solidFill>
                  <a:srgbClr val="FFFFFF"/>
                </a:solidFill>
              </a:rPr>
              <a:t>This chapter describes the wickedness that GOD saw on Earth as time had passed. Even the Earth itself had been corrupted through the violence of mankind.</a:t>
            </a:r>
          </a:p>
          <a:p>
            <a:r>
              <a:rPr lang="en-US" sz="1600" dirty="0">
                <a:solidFill>
                  <a:srgbClr val="FFFFFF"/>
                </a:solidFill>
              </a:rPr>
              <a:t>As punishment for this wickedness, GOD decided to send a global flood to Earth, destroying the earth and wiping out all of mankind.</a:t>
            </a:r>
          </a:p>
          <a:p>
            <a:r>
              <a:rPr lang="en-US" sz="1600" dirty="0">
                <a:solidFill>
                  <a:srgbClr val="FFFFFF"/>
                </a:solidFill>
              </a:rPr>
              <a:t>There was one man, Noah, that GOD saw as righteous and just. </a:t>
            </a:r>
          </a:p>
          <a:p>
            <a:r>
              <a:rPr lang="en-US" sz="1600" dirty="0">
                <a:solidFill>
                  <a:srgbClr val="FFFFFF"/>
                </a:solidFill>
              </a:rPr>
              <a:t>GOD appointed Noah to build an ark to save his family and a collection of animals. The dimensions of the ark were very specific as it had to withstand a global flood.</a:t>
            </a:r>
          </a:p>
          <a:p>
            <a:r>
              <a:rPr lang="en-US" sz="1600" dirty="0">
                <a:solidFill>
                  <a:srgbClr val="FFFFFF"/>
                </a:solidFill>
              </a:rPr>
              <a:t>Noah was commanded to gather food to provide for his family and the animals while they were in the ark. </a:t>
            </a:r>
          </a:p>
          <a:p>
            <a:r>
              <a:rPr lang="en-US" sz="1600" dirty="0">
                <a:solidFill>
                  <a:srgbClr val="FFFFFF"/>
                </a:solidFill>
              </a:rPr>
              <a:t>Those in the ark would replenish the Earth.</a:t>
            </a:r>
          </a:p>
          <a:p>
            <a:r>
              <a:rPr lang="en-US" sz="1600" dirty="0">
                <a:solidFill>
                  <a:srgbClr val="FFFFFF"/>
                </a:solidFill>
              </a:rPr>
              <a:t>Noah obeyed all of GOD’s instructions.</a:t>
            </a:r>
          </a:p>
        </p:txBody>
      </p:sp>
      <p:sp>
        <p:nvSpPr>
          <p:cNvPr id="2" name="TextBox 1">
            <a:extLst>
              <a:ext uri="{FF2B5EF4-FFF2-40B4-BE49-F238E27FC236}">
                <a16:creationId xmlns:a16="http://schemas.microsoft.com/office/drawing/2014/main" id="{EC46C7B0-4F92-451D-87D2-B1C2CC38B6D6}"/>
              </a:ext>
            </a:extLst>
          </p:cNvPr>
          <p:cNvSpPr txBox="1"/>
          <p:nvPr/>
        </p:nvSpPr>
        <p:spPr>
          <a:xfrm>
            <a:off x="941301" y="6099047"/>
            <a:ext cx="1590075" cy="523220"/>
          </a:xfrm>
          <a:prstGeom prst="rect">
            <a:avLst/>
          </a:prstGeom>
          <a:noFill/>
        </p:spPr>
        <p:txBody>
          <a:bodyPr wrap="square" rtlCol="0">
            <a:spAutoFit/>
          </a:bodyPr>
          <a:lstStyle/>
          <a:p>
            <a:r>
              <a:rPr lang="en-US" sz="1400" kern="1200" dirty="0">
                <a:solidFill>
                  <a:schemeClr val="tx1"/>
                </a:solidFill>
                <a:latin typeface="+mn-lt"/>
                <a:ea typeface="+mn-ea"/>
                <a:cs typeface="+mn-cs"/>
              </a:rPr>
              <a:t>Photo By:</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hlinkClick r:id="rId3"/>
              </a:rPr>
              <a:t>Testify God</a:t>
            </a:r>
            <a:endParaRPr lang="en-US" sz="1400" kern="1200" dirty="0">
              <a:solidFill>
                <a:schemeClr val="tx1"/>
              </a:solidFill>
              <a:latin typeface="+mn-lt"/>
              <a:ea typeface="+mn-ea"/>
              <a:cs typeface="+mn-cs"/>
            </a:endParaRPr>
          </a:p>
        </p:txBody>
      </p:sp>
    </p:spTree>
    <p:extLst>
      <p:ext uri="{BB962C8B-B14F-4D97-AF65-F5344CB8AC3E}">
        <p14:creationId xmlns:p14="http://schemas.microsoft.com/office/powerpoint/2010/main" val="27931428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tar&#10;&#10;Description automatically generated">
            <a:extLst>
              <a:ext uri="{FF2B5EF4-FFF2-40B4-BE49-F238E27FC236}">
                <a16:creationId xmlns:a16="http://schemas.microsoft.com/office/drawing/2014/main" id="{414B1DAD-70D0-4DAD-52D9-CE25B73ED74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562" r="9092" b="7545"/>
          <a:stretch/>
        </p:blipFill>
        <p:spPr>
          <a:xfrm>
            <a:off x="20" y="1"/>
            <a:ext cx="12188932" cy="6858000"/>
          </a:xfrm>
          <a:prstGeom prst="rect">
            <a:avLst/>
          </a:prstGeom>
        </p:spPr>
      </p:pic>
      <p:sp>
        <p:nvSpPr>
          <p:cNvPr id="19" name="Rectangle 11">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AD8AACE-5278-F2A5-0CC7-E16EED9E1D56}"/>
              </a:ext>
            </a:extLst>
          </p:cNvPr>
          <p:cNvSpPr>
            <a:spLocks noGrp="1"/>
          </p:cNvSpPr>
          <p:nvPr>
            <p:ph type="title"/>
          </p:nvPr>
        </p:nvSpPr>
        <p:spPr>
          <a:xfrm>
            <a:off x="289248" y="1123837"/>
            <a:ext cx="5218209" cy="1255469"/>
          </a:xfrm>
        </p:spPr>
        <p:txBody>
          <a:bodyPr>
            <a:normAutofit/>
          </a:bodyPr>
          <a:lstStyle/>
          <a:p>
            <a:r>
              <a:rPr lang="en-US" dirty="0">
                <a:latin typeface="Aharoni" panose="02010803020104030203" pitchFamily="2" charset="-79"/>
                <a:cs typeface="Aharoni" panose="02010803020104030203" pitchFamily="2" charset="-79"/>
              </a:rPr>
              <a:t>Genesis 6: The Global Flood</a:t>
            </a:r>
          </a:p>
        </p:txBody>
      </p:sp>
      <p:sp>
        <p:nvSpPr>
          <p:cNvPr id="3" name="Content Placeholder 2">
            <a:extLst>
              <a:ext uri="{FF2B5EF4-FFF2-40B4-BE49-F238E27FC236}">
                <a16:creationId xmlns:a16="http://schemas.microsoft.com/office/drawing/2014/main" id="{B6DAE092-F1E5-0F23-5905-5EF41729513A}"/>
              </a:ext>
            </a:extLst>
          </p:cNvPr>
          <p:cNvSpPr>
            <a:spLocks noGrp="1"/>
          </p:cNvSpPr>
          <p:nvPr>
            <p:ph idx="1"/>
          </p:nvPr>
        </p:nvSpPr>
        <p:spPr>
          <a:xfrm>
            <a:off x="289248" y="2510395"/>
            <a:ext cx="5218209" cy="3274586"/>
          </a:xfrm>
        </p:spPr>
        <p:txBody>
          <a:bodyPr anchor="t">
            <a:normAutofit/>
          </a:bodyPr>
          <a:lstStyle/>
          <a:p>
            <a:pPr eaLnBrk="1" hangingPunct="1"/>
            <a:r>
              <a:rPr lang="en-US" altLang="en-US" sz="1700">
                <a:solidFill>
                  <a:srgbClr val="FFFFFF"/>
                </a:solidFill>
              </a:rPr>
              <a:t>The experience of Noah is prophetic of the new heaven and new Earth (Revelation 21:1-2), as it demonstrates the destruction and rebuilding of Earth along with its inhabitants. </a:t>
            </a:r>
          </a:p>
          <a:p>
            <a:pPr eaLnBrk="1" hangingPunct="1"/>
            <a:r>
              <a:rPr lang="en-US" altLang="en-US" sz="1700">
                <a:solidFill>
                  <a:srgbClr val="FFFFFF"/>
                </a:solidFill>
              </a:rPr>
              <a:t>The experience of Noah also emphasizes the scripture Matthew 9:16-17, because the Earth was again destroyed and tainted with sin even after the global flood.</a:t>
            </a:r>
          </a:p>
          <a:p>
            <a:pPr eaLnBrk="1" hangingPunct="1"/>
            <a:r>
              <a:rPr lang="en-US" altLang="en-US" sz="1700">
                <a:solidFill>
                  <a:srgbClr val="FFFFFF"/>
                </a:solidFill>
              </a:rPr>
              <a:t>Furthermore, this scripture teaches the importance of preparation, as well as how to properly prepare, clear in Noah’s example following GOD’s instructions.</a:t>
            </a:r>
          </a:p>
        </p:txBody>
      </p:sp>
      <p:sp>
        <p:nvSpPr>
          <p:cNvPr id="20" name="Rectangle 13">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061B9C8C-B92F-3357-AB1A-E0D02C2BFADA}"/>
              </a:ext>
            </a:extLst>
          </p:cNvPr>
          <p:cNvSpPr txBox="1"/>
          <p:nvPr/>
        </p:nvSpPr>
        <p:spPr>
          <a:xfrm>
            <a:off x="10324216" y="6202524"/>
            <a:ext cx="2286000" cy="646331"/>
          </a:xfrm>
          <a:prstGeom prst="rect">
            <a:avLst/>
          </a:prstGeom>
          <a:noFill/>
        </p:spPr>
        <p:txBody>
          <a:bodyPr wrap="square" rtlCol="0">
            <a:spAutoFit/>
          </a:bodyPr>
          <a:lstStyle/>
          <a:p>
            <a:r>
              <a:rPr lang="en-US" dirty="0">
                <a:solidFill>
                  <a:schemeClr val="bg1"/>
                </a:solidFill>
              </a:rPr>
              <a:t>Photo By:</a:t>
            </a:r>
            <a:br>
              <a:rPr lang="en-US" dirty="0">
                <a:solidFill>
                  <a:srgbClr val="00B0F0"/>
                </a:solidFill>
              </a:rPr>
            </a:br>
            <a:r>
              <a:rPr lang="en-US" dirty="0">
                <a:solidFill>
                  <a:srgbClr val="00B0F0"/>
                </a:solidFill>
                <a:hlinkClick r:id="rId3">
                  <a:extLst>
                    <a:ext uri="{A12FA001-AC4F-418D-AE19-62706E023703}">
                      <ahyp:hlinkClr xmlns:ahyp="http://schemas.microsoft.com/office/drawing/2018/hyperlinkcolor" val="tx"/>
                    </a:ext>
                  </a:extLst>
                </a:hlinkClick>
              </a:rPr>
              <a:t>Third Church NYC</a:t>
            </a:r>
            <a:endParaRPr lang="en-US" dirty="0">
              <a:solidFill>
                <a:srgbClr val="00B0F0"/>
              </a:solidFill>
            </a:endParaRPr>
          </a:p>
        </p:txBody>
      </p:sp>
    </p:spTree>
    <p:extLst>
      <p:ext uri="{BB962C8B-B14F-4D97-AF65-F5344CB8AC3E}">
        <p14:creationId xmlns:p14="http://schemas.microsoft.com/office/powerpoint/2010/main" val="2639837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4707-36CF-4D60-87E3-C9C2808FE5E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Chapter 6: Questions and Answers</a:t>
            </a:r>
          </a:p>
        </p:txBody>
      </p:sp>
      <p:sp>
        <p:nvSpPr>
          <p:cNvPr id="3" name="Content Placeholder 2">
            <a:extLst>
              <a:ext uri="{FF2B5EF4-FFF2-40B4-BE49-F238E27FC236}">
                <a16:creationId xmlns:a16="http://schemas.microsoft.com/office/drawing/2014/main" id="{A7BE85AC-0BBD-4795-972B-58F24870ADD7}"/>
              </a:ext>
            </a:extLst>
          </p:cNvPr>
          <p:cNvSpPr>
            <a:spLocks noGrp="1"/>
          </p:cNvSpPr>
          <p:nvPr>
            <p:ph idx="1"/>
          </p:nvPr>
        </p:nvSpPr>
        <p:spPr>
          <a:xfrm>
            <a:off x="3657599" y="391157"/>
            <a:ext cx="7315200" cy="732680"/>
          </a:xfrm>
        </p:spPr>
        <p:txBody>
          <a:bodyPr>
            <a:normAutofit/>
          </a:bodyPr>
          <a:lstStyle/>
          <a:p>
            <a:r>
              <a:rPr lang="en-US" sz="1800" dirty="0"/>
              <a:t>Verses 6-7 – Can GOD repent? What does it mean for GOD to repent? Compare the scriptures:</a:t>
            </a:r>
          </a:p>
        </p:txBody>
      </p:sp>
      <p:graphicFrame>
        <p:nvGraphicFramePr>
          <p:cNvPr id="5" name="Content Placeholder 3">
            <a:extLst>
              <a:ext uri="{FF2B5EF4-FFF2-40B4-BE49-F238E27FC236}">
                <a16:creationId xmlns:a16="http://schemas.microsoft.com/office/drawing/2014/main" id="{84557BAF-E00C-4541-8D00-38E7204BDD7E}"/>
              </a:ext>
            </a:extLst>
          </p:cNvPr>
          <p:cNvGraphicFramePr>
            <a:graphicFrameLocks/>
          </p:cNvGraphicFramePr>
          <p:nvPr>
            <p:extLst>
              <p:ext uri="{D42A27DB-BD31-4B8C-83A1-F6EECF244321}">
                <p14:modId xmlns:p14="http://schemas.microsoft.com/office/powerpoint/2010/main" val="573782378"/>
              </p:ext>
            </p:extLst>
          </p:nvPr>
        </p:nvGraphicFramePr>
        <p:xfrm>
          <a:off x="3657599" y="1123837"/>
          <a:ext cx="8038532" cy="4110500"/>
        </p:xfrm>
        <a:graphic>
          <a:graphicData uri="http://schemas.openxmlformats.org/drawingml/2006/table">
            <a:tbl>
              <a:tblPr firstRow="1" bandRow="1">
                <a:tableStyleId>{5C22544A-7EE6-4342-B048-85BDC9FD1C3A}</a:tableStyleId>
              </a:tblPr>
              <a:tblGrid>
                <a:gridCol w="4019266">
                  <a:extLst>
                    <a:ext uri="{9D8B030D-6E8A-4147-A177-3AD203B41FA5}">
                      <a16:colId xmlns:a16="http://schemas.microsoft.com/office/drawing/2014/main" val="20000"/>
                    </a:ext>
                  </a:extLst>
                </a:gridCol>
                <a:gridCol w="4019266">
                  <a:extLst>
                    <a:ext uri="{9D8B030D-6E8A-4147-A177-3AD203B41FA5}">
                      <a16:colId xmlns:a16="http://schemas.microsoft.com/office/drawing/2014/main" val="20001"/>
                    </a:ext>
                  </a:extLst>
                </a:gridCol>
              </a:tblGrid>
              <a:tr h="411050">
                <a:tc>
                  <a:txBody>
                    <a:bodyPr/>
                    <a:lstStyle/>
                    <a:p>
                      <a:r>
                        <a:rPr lang="en-US" i="1" dirty="0"/>
                        <a:t>God does not repent.</a:t>
                      </a:r>
                      <a:r>
                        <a:rPr lang="en-US" dirty="0"/>
                        <a:t> </a:t>
                      </a:r>
                    </a:p>
                  </a:txBody>
                  <a:tcPr/>
                </a:tc>
                <a:tc>
                  <a:txBody>
                    <a:bodyPr/>
                    <a:lstStyle/>
                    <a:p>
                      <a:r>
                        <a:rPr lang="en-US" i="1" dirty="0"/>
                        <a:t>God repents.</a:t>
                      </a:r>
                      <a:endParaRPr lang="en-US" dirty="0"/>
                    </a:p>
                  </a:txBody>
                  <a:tcPr/>
                </a:tc>
                <a:extLst>
                  <a:ext uri="{0D108BD9-81ED-4DB2-BD59-A6C34878D82A}">
                    <a16:rowId xmlns:a16="http://schemas.microsoft.com/office/drawing/2014/main" val="10000"/>
                  </a:ext>
                </a:extLst>
              </a:tr>
              <a:tr h="411050">
                <a:tc>
                  <a:txBody>
                    <a:bodyPr/>
                    <a:lstStyle/>
                    <a:p>
                      <a:r>
                        <a:rPr lang="en-US" dirty="0">
                          <a:solidFill>
                            <a:schemeClr val="tx1"/>
                          </a:solidFill>
                        </a:rPr>
                        <a:t>1 Samuel 15:29</a:t>
                      </a:r>
                    </a:p>
                  </a:txBody>
                  <a:tcPr/>
                </a:tc>
                <a:tc>
                  <a:txBody>
                    <a:bodyPr/>
                    <a:lstStyle/>
                    <a:p>
                      <a:r>
                        <a:rPr lang="en-US" dirty="0"/>
                        <a:t>Genesis 6:6</a:t>
                      </a:r>
                    </a:p>
                  </a:txBody>
                  <a:tcPr/>
                </a:tc>
                <a:extLst>
                  <a:ext uri="{0D108BD9-81ED-4DB2-BD59-A6C34878D82A}">
                    <a16:rowId xmlns:a16="http://schemas.microsoft.com/office/drawing/2014/main" val="10001"/>
                  </a:ext>
                </a:extLst>
              </a:tr>
              <a:tr h="411050">
                <a:tc>
                  <a:txBody>
                    <a:bodyPr/>
                    <a:lstStyle/>
                    <a:p>
                      <a:r>
                        <a:rPr lang="en-US" dirty="0">
                          <a:solidFill>
                            <a:schemeClr val="tx1"/>
                          </a:solidFill>
                        </a:rPr>
                        <a:t>Ezekiel 24:14</a:t>
                      </a:r>
                    </a:p>
                  </a:txBody>
                  <a:tcPr/>
                </a:tc>
                <a:tc>
                  <a:txBody>
                    <a:bodyPr/>
                    <a:lstStyle/>
                    <a:p>
                      <a:r>
                        <a:rPr lang="en-US" dirty="0"/>
                        <a:t>Exodus 32:14</a:t>
                      </a:r>
                    </a:p>
                  </a:txBody>
                  <a:tcPr/>
                </a:tc>
                <a:extLst>
                  <a:ext uri="{0D108BD9-81ED-4DB2-BD59-A6C34878D82A}">
                    <a16:rowId xmlns:a16="http://schemas.microsoft.com/office/drawing/2014/main" val="10002"/>
                  </a:ext>
                </a:extLst>
              </a:tr>
              <a:tr h="411050">
                <a:tc>
                  <a:txBody>
                    <a:bodyPr/>
                    <a:lstStyle/>
                    <a:p>
                      <a:r>
                        <a:rPr lang="en-US" dirty="0">
                          <a:solidFill>
                            <a:schemeClr val="tx1"/>
                          </a:solidFill>
                        </a:rPr>
                        <a:t>Malachi 3:6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Deuteronomy 32:36</a:t>
                      </a:r>
                    </a:p>
                  </a:txBody>
                  <a:tcPr/>
                </a:tc>
                <a:extLst>
                  <a:ext uri="{0D108BD9-81ED-4DB2-BD59-A6C34878D82A}">
                    <a16:rowId xmlns:a16="http://schemas.microsoft.com/office/drawing/2014/main" val="10003"/>
                  </a:ext>
                </a:extLst>
              </a:tr>
              <a:tr h="411050">
                <a:tc>
                  <a:txBody>
                    <a:bodyPr/>
                    <a:lstStyle/>
                    <a:p>
                      <a:r>
                        <a:rPr lang="en-US" dirty="0">
                          <a:solidFill>
                            <a:schemeClr val="tx1"/>
                          </a:solidFill>
                        </a:rPr>
                        <a:t>James 1:17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 Samuel 15:11, 35, 2 Samuel 24:16</a:t>
                      </a:r>
                    </a:p>
                  </a:txBody>
                  <a:tcPr/>
                </a:tc>
                <a:extLst>
                  <a:ext uri="{0D108BD9-81ED-4DB2-BD59-A6C34878D82A}">
                    <a16:rowId xmlns:a16="http://schemas.microsoft.com/office/drawing/2014/main" val="10004"/>
                  </a:ext>
                </a:extLst>
              </a:tr>
              <a:tr h="411050">
                <a:tc>
                  <a:txBody>
                    <a:bodyPr/>
                    <a:lstStyle/>
                    <a:p>
                      <a:endParaRPr lang="en-US" dirty="0">
                        <a:solidFill>
                          <a:schemeClr val="tx1"/>
                        </a:solidFill>
                      </a:endParaRPr>
                    </a:p>
                  </a:txBody>
                  <a:tcPr/>
                </a:tc>
                <a:tc>
                  <a:txBody>
                    <a:bodyPr/>
                    <a:lstStyle/>
                    <a:p>
                      <a:r>
                        <a:rPr lang="en-US" dirty="0"/>
                        <a:t>1 Chronicles 21:15</a:t>
                      </a:r>
                    </a:p>
                  </a:txBody>
                  <a:tcPr/>
                </a:tc>
                <a:extLst>
                  <a:ext uri="{0D108BD9-81ED-4DB2-BD59-A6C34878D82A}">
                    <a16:rowId xmlns:a16="http://schemas.microsoft.com/office/drawing/2014/main" val="10005"/>
                  </a:ext>
                </a:extLst>
              </a:tr>
              <a:tr h="41105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Isaiah 38:1-5</a:t>
                      </a:r>
                    </a:p>
                  </a:txBody>
                  <a:tcPr/>
                </a:tc>
                <a:extLst>
                  <a:ext uri="{0D108BD9-81ED-4DB2-BD59-A6C34878D82A}">
                    <a16:rowId xmlns:a16="http://schemas.microsoft.com/office/drawing/2014/main" val="10006"/>
                  </a:ext>
                </a:extLst>
              </a:tr>
              <a:tr h="411050">
                <a:tc>
                  <a:txBody>
                    <a:bodyPr/>
                    <a:lstStyle/>
                    <a:p>
                      <a:endParaRPr lang="en-US"/>
                    </a:p>
                  </a:txBody>
                  <a:tcPr/>
                </a:tc>
                <a:tc>
                  <a:txBody>
                    <a:bodyPr/>
                    <a:lstStyle/>
                    <a:p>
                      <a:r>
                        <a:rPr lang="en-US" dirty="0"/>
                        <a:t>Jeremiah 18:8; 26:3, 13, 19; 15:6; 42:10</a:t>
                      </a:r>
                    </a:p>
                  </a:txBody>
                  <a:tcPr/>
                </a:tc>
                <a:extLst>
                  <a:ext uri="{0D108BD9-81ED-4DB2-BD59-A6C34878D82A}">
                    <a16:rowId xmlns:a16="http://schemas.microsoft.com/office/drawing/2014/main" val="10007"/>
                  </a:ext>
                </a:extLst>
              </a:tr>
              <a:tr h="411050">
                <a:tc>
                  <a:txBody>
                    <a:bodyPr/>
                    <a:lstStyle/>
                    <a:p>
                      <a:endParaRPr lang="en-US" dirty="0"/>
                    </a:p>
                  </a:txBody>
                  <a:tcPr/>
                </a:tc>
                <a:tc>
                  <a:txBody>
                    <a:bodyPr/>
                    <a:lstStyle/>
                    <a:p>
                      <a:r>
                        <a:rPr lang="en-US" dirty="0"/>
                        <a:t>Amos 7:3, 6</a:t>
                      </a:r>
                    </a:p>
                  </a:txBody>
                  <a:tcPr/>
                </a:tc>
                <a:extLst>
                  <a:ext uri="{0D108BD9-81ED-4DB2-BD59-A6C34878D82A}">
                    <a16:rowId xmlns:a16="http://schemas.microsoft.com/office/drawing/2014/main" val="10008"/>
                  </a:ext>
                </a:extLst>
              </a:tr>
              <a:tr h="41105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Jonah 3:10</a:t>
                      </a:r>
                    </a:p>
                  </a:txBody>
                  <a:tcPr/>
                </a:tc>
                <a:extLst>
                  <a:ext uri="{0D108BD9-81ED-4DB2-BD59-A6C34878D82A}">
                    <a16:rowId xmlns:a16="http://schemas.microsoft.com/office/drawing/2014/main" val="10009"/>
                  </a:ext>
                </a:extLst>
              </a:tr>
            </a:tbl>
          </a:graphicData>
        </a:graphic>
      </p:graphicFrame>
      <p:sp>
        <p:nvSpPr>
          <p:cNvPr id="7" name="TextBox 6">
            <a:extLst>
              <a:ext uri="{FF2B5EF4-FFF2-40B4-BE49-F238E27FC236}">
                <a16:creationId xmlns:a16="http://schemas.microsoft.com/office/drawing/2014/main" id="{0E326E83-BD7D-4EDC-8279-3297CAAC1C71}"/>
              </a:ext>
            </a:extLst>
          </p:cNvPr>
          <p:cNvSpPr txBox="1"/>
          <p:nvPr/>
        </p:nvSpPr>
        <p:spPr>
          <a:xfrm>
            <a:off x="3657599" y="5380055"/>
            <a:ext cx="8038532" cy="120032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b="1" dirty="0"/>
              <a:t>People repent for forgiveness of sins, but GOD does not sin. So, what does it mean for GOD to repent? The Hebrew word for repent translates to regret or feel remorse. So, in this case in Genesis 6:6, GOD was disappointed  by the sinful actions of the people – HE was grieved to see the sin of the people.</a:t>
            </a:r>
            <a:endParaRPr lang="en-US" b="1" kern="1200" dirty="0">
              <a:solidFill>
                <a:schemeClr val="tx1"/>
              </a:solidFill>
              <a:latin typeface="+mn-lt"/>
              <a:ea typeface="+mn-ea"/>
              <a:cs typeface="+mn-cs"/>
            </a:endParaRPr>
          </a:p>
        </p:txBody>
      </p:sp>
    </p:spTree>
    <p:extLst>
      <p:ext uri="{BB962C8B-B14F-4D97-AF65-F5344CB8AC3E}">
        <p14:creationId xmlns:p14="http://schemas.microsoft.com/office/powerpoint/2010/main" val="209757281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1FDCB7B-E9BC-402F-9B81-E022F9D71143}"/>
              </a:ext>
            </a:extLst>
          </p:cNvPr>
          <p:cNvSpPr>
            <a:spLocks noGrp="1"/>
          </p:cNvSpPr>
          <p:nvPr>
            <p:ph type="title"/>
          </p:nvPr>
        </p:nvSpPr>
        <p:spPr>
          <a:xfrm>
            <a:off x="1600752" y="928349"/>
            <a:ext cx="8983489" cy="1312337"/>
          </a:xfrm>
        </p:spPr>
        <p:txBody>
          <a:bodyPr>
            <a:normAutofit fontScale="90000"/>
          </a:bodyPr>
          <a:lstStyle/>
          <a:p>
            <a:r>
              <a:rPr lang="en-US" dirty="0">
                <a:latin typeface="Aharoni" panose="02010803020104030203" pitchFamily="2" charset="-79"/>
                <a:cs typeface="Aharoni" panose="02010803020104030203" pitchFamily="2" charset="-79"/>
              </a:rPr>
              <a:t>Genesis 6: Questions and Answers</a:t>
            </a:r>
            <a:br>
              <a:rPr lang="en-US" dirty="0">
                <a:latin typeface="Aharoni" panose="02010803020104030203" pitchFamily="2" charset="-79"/>
                <a:cs typeface="Aharoni" panose="02010803020104030203" pitchFamily="2" charset="-79"/>
              </a:rPr>
            </a:br>
            <a:br>
              <a:rPr lang="en-US" dirty="0">
                <a:latin typeface="Aharoni" panose="02010803020104030203" pitchFamily="2" charset="-79"/>
                <a:cs typeface="Aharoni" panose="02010803020104030203" pitchFamily="2" charset="-79"/>
              </a:rPr>
            </a:br>
            <a:r>
              <a:rPr lang="en-US" sz="2200" dirty="0">
                <a:cs typeface="Vani" panose="020B0502040204020203" pitchFamily="18" charset="0"/>
              </a:rPr>
              <a:t>Who are sons of GOD/daughters of men?</a:t>
            </a:r>
            <a:endParaRPr lang="en-US" dirty="0">
              <a:cs typeface="Vani" panose="020B0502040204020203" pitchFamily="18" charset="0"/>
            </a:endParaRP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BC9E5F1D-EF71-49D7-8823-880716A0EC9A}"/>
              </a:ext>
            </a:extLst>
          </p:cNvPr>
          <p:cNvSpPr>
            <a:spLocks noGrp="1"/>
          </p:cNvSpPr>
          <p:nvPr>
            <p:ph idx="1"/>
          </p:nvPr>
        </p:nvSpPr>
        <p:spPr>
          <a:xfrm>
            <a:off x="1600753" y="2535446"/>
            <a:ext cx="8983489" cy="3554457"/>
          </a:xfrm>
        </p:spPr>
        <p:txBody>
          <a:bodyPr>
            <a:normAutofit/>
          </a:bodyPr>
          <a:lstStyle/>
          <a:p>
            <a:r>
              <a:rPr lang="en-US" altLang="en-US" sz="1700" dirty="0">
                <a:solidFill>
                  <a:schemeClr val="tx1"/>
                </a:solidFill>
              </a:rPr>
              <a:t>Gen. 6:2-4: “That the sons of God saw the daughters of men that they were fair; and they took wives for themselves of all whom they chose.…There were giants in the earth in those days; and also afterward, when the sons of God came in unto the daughters of men, and they bare children to them, the same became mighty men which were of old, men of renown.”</a:t>
            </a:r>
          </a:p>
          <a:p>
            <a:r>
              <a:rPr lang="en-US" altLang="en-US" sz="1700" dirty="0">
                <a:solidFill>
                  <a:schemeClr val="tx1"/>
                </a:solidFill>
              </a:rPr>
              <a:t>The question of the mention of sons of God in Gen. 6 has always provoked much controversy. Did Angels co-habitat with humans or were they the godly descendants of Seth that took women from the ungodly line of Cain.</a:t>
            </a:r>
          </a:p>
          <a:p>
            <a:r>
              <a:rPr lang="en-US" altLang="en-US" sz="1700" dirty="0">
                <a:solidFill>
                  <a:schemeClr val="tx1"/>
                </a:solidFill>
              </a:rPr>
              <a:t>It has been the opinion of the majority of Rabbis that this event had actually occurred, and that they were indeed angels. Ancient rabbinical sources, and the Septuagint translators in the 3rd century before Christ all upheld this view. The early church agreed with this view almost to the end of the fourth century. ( Justin, Cyprian, Athenagoras, Eusebius, also Josephus, Philo, and </a:t>
            </a:r>
            <a:r>
              <a:rPr lang="en-US" altLang="en-US" sz="1700" dirty="0" err="1">
                <a:solidFill>
                  <a:schemeClr val="tx1"/>
                </a:solidFill>
              </a:rPr>
              <a:t>Judeaus</a:t>
            </a:r>
            <a:r>
              <a:rPr lang="en-US" altLang="en-US" sz="1700" dirty="0">
                <a:solidFill>
                  <a:schemeClr val="tx1"/>
                </a:solidFill>
              </a:rPr>
              <a:t> accepted this traditional view.</a:t>
            </a:r>
          </a:p>
        </p:txBody>
      </p:sp>
    </p:spTree>
    <p:extLst>
      <p:ext uri="{BB962C8B-B14F-4D97-AF65-F5344CB8AC3E}">
        <p14:creationId xmlns:p14="http://schemas.microsoft.com/office/powerpoint/2010/main" val="3621222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1">
            <a:extLst>
              <a:ext uri="{FF2B5EF4-FFF2-40B4-BE49-F238E27FC236}">
                <a16:creationId xmlns:a16="http://schemas.microsoft.com/office/drawing/2014/main" id="{E55B2CFF-99A8-4DF1-AC16-0DF8FDD97D0E}"/>
              </a:ext>
            </a:extLst>
          </p:cNvPr>
          <p:cNvSpPr>
            <a:spLocks noGrp="1"/>
          </p:cNvSpPr>
          <p:nvPr>
            <p:ph type="title"/>
          </p:nvPr>
        </p:nvSpPr>
        <p:spPr>
          <a:xfrm>
            <a:off x="1600754" y="1087374"/>
            <a:ext cx="8983489" cy="1000978"/>
          </a:xfrm>
        </p:spPr>
        <p:txBody>
          <a:bodyPr>
            <a:normAutofit/>
          </a:bodyPr>
          <a:lstStyle/>
          <a:p>
            <a:r>
              <a:rPr lang="en-US" sz="2000">
                <a:latin typeface="Aharoni" panose="02010803020104030203" pitchFamily="2" charset="-79"/>
                <a:cs typeface="Aharoni" panose="02010803020104030203" pitchFamily="2" charset="-79"/>
              </a:rPr>
              <a:t>Genesis 6: Questions and Answers</a:t>
            </a:r>
            <a:br>
              <a:rPr lang="en-US" sz="2000">
                <a:latin typeface="Aharoni" panose="02010803020104030203" pitchFamily="2" charset="-79"/>
                <a:cs typeface="Aharoni" panose="02010803020104030203" pitchFamily="2" charset="-79"/>
              </a:rPr>
            </a:br>
            <a:br>
              <a:rPr lang="en-US" sz="2000">
                <a:latin typeface="Aharoni" panose="02010803020104030203" pitchFamily="2" charset="-79"/>
                <a:cs typeface="Aharoni" panose="02010803020104030203" pitchFamily="2" charset="-79"/>
              </a:rPr>
            </a:br>
            <a:r>
              <a:rPr lang="en-US" sz="2000">
                <a:cs typeface="Vani" panose="020B0502040204020203" pitchFamily="18" charset="0"/>
              </a:rPr>
              <a:t>Who are sons of GOD/daughters of men?</a:t>
            </a:r>
          </a:p>
        </p:txBody>
      </p:sp>
      <p:sp>
        <p:nvSpPr>
          <p:cNvPr id="13" name="Rectangle 12">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AC7CE2F-6B83-4412-B576-0A1C2ABD72FB}"/>
              </a:ext>
            </a:extLst>
          </p:cNvPr>
          <p:cNvSpPr>
            <a:spLocks noGrp="1"/>
          </p:cNvSpPr>
          <p:nvPr>
            <p:ph idx="1"/>
          </p:nvPr>
        </p:nvSpPr>
        <p:spPr>
          <a:xfrm>
            <a:off x="1600753" y="2535446"/>
            <a:ext cx="8983489" cy="3554457"/>
          </a:xfrm>
        </p:spPr>
        <p:txBody>
          <a:bodyPr>
            <a:normAutofit/>
          </a:bodyPr>
          <a:lstStyle/>
          <a:p>
            <a:r>
              <a:rPr lang="en-US" altLang="en-US" dirty="0">
                <a:solidFill>
                  <a:schemeClr val="tx1"/>
                </a:solidFill>
              </a:rPr>
              <a:t>Today there are many conservative scholars that hold to the view of the sons of men being actual angels. While we don't interpret the Bible because of their view, it is good to read why they have come to these conclusions.</a:t>
            </a:r>
          </a:p>
          <a:p>
            <a:r>
              <a:rPr lang="en-US" altLang="en-US" dirty="0">
                <a:solidFill>
                  <a:schemeClr val="tx1"/>
                </a:solidFill>
              </a:rPr>
              <a:t>The Hebrew word for sons of God is </a:t>
            </a:r>
            <a:r>
              <a:rPr lang="en-US" altLang="en-US" i="1" dirty="0">
                <a:solidFill>
                  <a:schemeClr val="tx1"/>
                </a:solidFill>
              </a:rPr>
              <a:t>Bene </a:t>
            </a:r>
            <a:r>
              <a:rPr lang="en-US" altLang="en-US" i="1" dirty="0" err="1">
                <a:solidFill>
                  <a:schemeClr val="tx1"/>
                </a:solidFill>
              </a:rPr>
              <a:t>elohim</a:t>
            </a:r>
            <a:r>
              <a:rPr lang="en-US" altLang="en-US" i="1" dirty="0">
                <a:solidFill>
                  <a:schemeClr val="tx1"/>
                </a:solidFill>
              </a:rPr>
              <a:t>. </a:t>
            </a:r>
            <a:r>
              <a:rPr lang="en-US" altLang="en-US" dirty="0">
                <a:solidFill>
                  <a:schemeClr val="tx1"/>
                </a:solidFill>
              </a:rPr>
              <a:t>This term for angels occurs four times in the Old Testament in the Septuagint version (the Greek translation of the Hebrew scriptures ) it's meaning is always used as angels of God, never of man. Most scholars believe this event describes a union between fallen angels who cohabitated with human females. This unnatural occurrence of combining two different species resulted in a offspring of what is called 'giants' in the King James and NKJ version and Nephilim in the New American Standard, and the English translation of the Jewish Masoretic text.</a:t>
            </a:r>
          </a:p>
        </p:txBody>
      </p:sp>
    </p:spTree>
    <p:extLst>
      <p:ext uri="{BB962C8B-B14F-4D97-AF65-F5344CB8AC3E}">
        <p14:creationId xmlns:p14="http://schemas.microsoft.com/office/powerpoint/2010/main" val="3033871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1">
            <a:extLst>
              <a:ext uri="{FF2B5EF4-FFF2-40B4-BE49-F238E27FC236}">
                <a16:creationId xmlns:a16="http://schemas.microsoft.com/office/drawing/2014/main" id="{3C505A23-8900-45E9-9E3F-2C60E78101A1}"/>
              </a:ext>
            </a:extLst>
          </p:cNvPr>
          <p:cNvSpPr>
            <a:spLocks noGrp="1"/>
          </p:cNvSpPr>
          <p:nvPr>
            <p:ph type="title"/>
          </p:nvPr>
        </p:nvSpPr>
        <p:spPr>
          <a:xfrm>
            <a:off x="1600754" y="1087374"/>
            <a:ext cx="8983489" cy="1000978"/>
          </a:xfrm>
        </p:spPr>
        <p:txBody>
          <a:bodyPr>
            <a:normAutofit/>
          </a:bodyPr>
          <a:lstStyle/>
          <a:p>
            <a:r>
              <a:rPr lang="en-US" sz="2000">
                <a:latin typeface="Aharoni" panose="02010803020104030203" pitchFamily="2" charset="-79"/>
                <a:cs typeface="Aharoni" panose="02010803020104030203" pitchFamily="2" charset="-79"/>
              </a:rPr>
              <a:t>Genesis 6: Questions and Answers</a:t>
            </a:r>
            <a:br>
              <a:rPr lang="en-US" sz="2000">
                <a:latin typeface="Aharoni" panose="02010803020104030203" pitchFamily="2" charset="-79"/>
                <a:cs typeface="Aharoni" panose="02010803020104030203" pitchFamily="2" charset="-79"/>
              </a:rPr>
            </a:br>
            <a:br>
              <a:rPr lang="en-US" sz="2000">
                <a:latin typeface="Aharoni" panose="02010803020104030203" pitchFamily="2" charset="-79"/>
                <a:cs typeface="Aharoni" panose="02010803020104030203" pitchFamily="2" charset="-79"/>
              </a:rPr>
            </a:br>
            <a:r>
              <a:rPr lang="en-US" sz="2000">
                <a:cs typeface="Vani" panose="020B0502040204020203" pitchFamily="18" charset="0"/>
              </a:rPr>
              <a:t>Who are sons of GOD/daughters of men?</a:t>
            </a:r>
          </a:p>
        </p:txBody>
      </p:sp>
      <p:sp>
        <p:nvSpPr>
          <p:cNvPr id="13" name="Rectangle 12">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A0BDFA7B-FD3A-45EB-8DA1-CC89D6525CE5}"/>
              </a:ext>
            </a:extLst>
          </p:cNvPr>
          <p:cNvSpPr>
            <a:spLocks noGrp="1"/>
          </p:cNvSpPr>
          <p:nvPr>
            <p:ph idx="1"/>
          </p:nvPr>
        </p:nvSpPr>
        <p:spPr>
          <a:xfrm>
            <a:off x="1600753" y="2738507"/>
            <a:ext cx="10491163" cy="3351396"/>
          </a:xfrm>
        </p:spPr>
        <p:txBody>
          <a:bodyPr>
            <a:normAutofit lnSpcReduction="10000"/>
          </a:bodyPr>
          <a:lstStyle/>
          <a:p>
            <a:r>
              <a:rPr lang="en-US" altLang="en-US" sz="1800" dirty="0">
                <a:solidFill>
                  <a:schemeClr val="tx1"/>
                </a:solidFill>
              </a:rPr>
              <a:t>The main scriptural argument for the Sons of God </a:t>
            </a:r>
            <a:r>
              <a:rPr lang="en-US" altLang="en-US" sz="1800" b="1" i="1" dirty="0">
                <a:solidFill>
                  <a:schemeClr val="tx1"/>
                </a:solidFill>
              </a:rPr>
              <a:t>not </a:t>
            </a:r>
            <a:r>
              <a:rPr lang="en-US" altLang="en-US" sz="1800" dirty="0">
                <a:solidFill>
                  <a:schemeClr val="tx1"/>
                </a:solidFill>
              </a:rPr>
              <a:t>being angels is the scripture Matthew 22:30 Jesus describes the Holy angels in heaven as not marrying, nor reproducing after their own kind.</a:t>
            </a:r>
          </a:p>
          <a:p>
            <a:r>
              <a:rPr lang="en-US" altLang="en-US" sz="1800" dirty="0">
                <a:solidFill>
                  <a:schemeClr val="tx1"/>
                </a:solidFill>
              </a:rPr>
              <a:t>This argument proposes that the Sons of God must be human because a sexual union between angels and humans is impossible and leans towards Greek mythology. Since angels are sexless this terminology could easily be referring to godly men (Hosea 1:10 you are sons of the living God). It is an assumption that sons of GOD refers to the “sons of Seth.”</a:t>
            </a:r>
          </a:p>
          <a:p>
            <a:r>
              <a:rPr lang="en-US" altLang="en-US" sz="1800" dirty="0">
                <a:solidFill>
                  <a:schemeClr val="tx1"/>
                </a:solidFill>
              </a:rPr>
              <a:t>The main objection then is that angels do not reproduce sexually, however if we look at the verse more carefully, we see Jesus stating that the angels of God in heaven neither marry nor are given in marriage. He gives a specific location, which gives us only two alternatives. Because of where they are located it is a functional impossibility, or that he is referring to only the angels that obey God do not marry. Either way it leaves open the possibility of this occurring on Earth and with the fallen angels that are disobedient to God.</a:t>
            </a:r>
          </a:p>
          <a:p>
            <a:r>
              <a:rPr lang="en-US" altLang="en-US" sz="1800" dirty="0">
                <a:solidFill>
                  <a:schemeClr val="tx1"/>
                </a:solidFill>
              </a:rPr>
              <a:t>What are angels exactly?</a:t>
            </a:r>
          </a:p>
          <a:p>
            <a:endParaRPr lang="en-US" sz="1700" dirty="0">
              <a:solidFill>
                <a:schemeClr val="tx1"/>
              </a:solidFill>
            </a:endParaRPr>
          </a:p>
        </p:txBody>
      </p:sp>
    </p:spTree>
    <p:extLst>
      <p:ext uri="{BB962C8B-B14F-4D97-AF65-F5344CB8AC3E}">
        <p14:creationId xmlns:p14="http://schemas.microsoft.com/office/powerpoint/2010/main" val="2743940408"/>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84A3-D590-48D3-AB1A-96C89DF9C845}"/>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6: Questions and Answers</a:t>
            </a:r>
          </a:p>
        </p:txBody>
      </p:sp>
      <p:sp>
        <p:nvSpPr>
          <p:cNvPr id="3" name="Content Placeholder 2">
            <a:extLst>
              <a:ext uri="{FF2B5EF4-FFF2-40B4-BE49-F238E27FC236}">
                <a16:creationId xmlns:a16="http://schemas.microsoft.com/office/drawing/2014/main" id="{26BDBE53-81B1-4F0B-9BD7-44F8750E629D}"/>
              </a:ext>
            </a:extLst>
          </p:cNvPr>
          <p:cNvSpPr>
            <a:spLocks noGrp="1"/>
          </p:cNvSpPr>
          <p:nvPr>
            <p:ph idx="1"/>
          </p:nvPr>
        </p:nvSpPr>
        <p:spPr/>
        <p:txBody>
          <a:bodyPr>
            <a:normAutofit fontScale="70000" lnSpcReduction="20000"/>
          </a:bodyPr>
          <a:lstStyle/>
          <a:p>
            <a:pPr marL="0" indent="0">
              <a:buNone/>
            </a:pPr>
            <a:r>
              <a:rPr lang="en-US" altLang="en-US" b="1" dirty="0"/>
              <a:t>ANGELS (ARE):</a:t>
            </a:r>
            <a:endParaRPr lang="en-US" altLang="en-US" sz="2000" b="1" dirty="0"/>
          </a:p>
          <a:p>
            <a:r>
              <a:rPr lang="en-US" altLang="en-US" sz="2000" dirty="0"/>
              <a:t>Created beings (</a:t>
            </a:r>
            <a:r>
              <a:rPr lang="en-US" altLang="en-US" sz="2000" dirty="0" err="1"/>
              <a:t>Neh</a:t>
            </a:r>
            <a:r>
              <a:rPr lang="en-US" altLang="en-US" sz="2000" dirty="0"/>
              <a:t> 9:6)</a:t>
            </a:r>
          </a:p>
          <a:p>
            <a:r>
              <a:rPr lang="en-US" altLang="en-US" sz="2000" dirty="0"/>
              <a:t>Not eternal and omniscient</a:t>
            </a:r>
          </a:p>
          <a:p>
            <a:r>
              <a:rPr lang="en-US" altLang="en-US" sz="2000" dirty="0"/>
              <a:t>Endowed with free will</a:t>
            </a:r>
          </a:p>
          <a:p>
            <a:r>
              <a:rPr lang="en-US" altLang="en-US" sz="2000" dirty="0"/>
              <a:t>Not impervious to temptation and sin (Revelations 12:7-9)</a:t>
            </a:r>
          </a:p>
          <a:p>
            <a:r>
              <a:rPr lang="en-US" altLang="en-US" sz="2000" dirty="0"/>
              <a:t>Hebrew word for angel is ‘</a:t>
            </a:r>
            <a:r>
              <a:rPr lang="en-US" altLang="en-US" sz="2000" dirty="0" err="1"/>
              <a:t>Mal’ak</a:t>
            </a:r>
            <a:r>
              <a:rPr lang="en-US" altLang="en-US" sz="2000" dirty="0"/>
              <a:t>’ and </a:t>
            </a:r>
            <a:r>
              <a:rPr lang="en-US" altLang="en-US" sz="2000" dirty="0" err="1"/>
              <a:t>greek</a:t>
            </a:r>
            <a:r>
              <a:rPr lang="en-US" altLang="en-US" sz="2000" dirty="0"/>
              <a:t> word is ‘</a:t>
            </a:r>
            <a:r>
              <a:rPr lang="en-US" altLang="en-US" sz="2000" dirty="0" err="1"/>
              <a:t>angelos</a:t>
            </a:r>
            <a:r>
              <a:rPr lang="en-US" altLang="en-US" sz="2000" dirty="0"/>
              <a:t>’, both meaning ‘Messenger’. So in this context, Angel is described as a Messenger of God.</a:t>
            </a:r>
          </a:p>
          <a:p>
            <a:r>
              <a:rPr lang="en-US" altLang="en-US" sz="2000" dirty="0"/>
              <a:t>In Popular culture, Angels are always portrayed as winged creature. But in bible, only ‘Cherubim’ and ‘Seraphim’ are identified as winged creatures. (Isa 6:2-4, </a:t>
            </a:r>
            <a:r>
              <a:rPr lang="en-US" altLang="en-US" sz="2000" dirty="0" err="1"/>
              <a:t>Ezk</a:t>
            </a:r>
            <a:r>
              <a:rPr lang="en-US" altLang="en-US" sz="2000" dirty="0"/>
              <a:t> 1:5-6)</a:t>
            </a:r>
          </a:p>
          <a:p>
            <a:r>
              <a:rPr lang="en-US" altLang="en-US" sz="2000" dirty="0"/>
              <a:t>Within biblical texts, angels are almost always appeared as men!</a:t>
            </a:r>
          </a:p>
          <a:p>
            <a:r>
              <a:rPr lang="en-US" altLang="en-US" sz="2000" dirty="0"/>
              <a:t>Hebrew 1:14 represents Angels as ‘Ministering spirits’ sent to serve those who will inherit salvation.</a:t>
            </a:r>
          </a:p>
          <a:p>
            <a:r>
              <a:rPr lang="en-US" altLang="en-US" sz="2000" dirty="0"/>
              <a:t>Jesus Christ received angelic ministry several times. (Mt 4:11, Luke 22:43)</a:t>
            </a:r>
          </a:p>
          <a:p>
            <a:r>
              <a:rPr lang="en-US" altLang="en-US" sz="2000" dirty="0"/>
              <a:t>Associated with final judgment (Mt 16:27)</a:t>
            </a:r>
          </a:p>
          <a:p>
            <a:r>
              <a:rPr lang="en-US" altLang="en-US" sz="2000" dirty="0"/>
              <a:t>They are also named ‘Sons of God’, ‘Holy ones’, ‘Heavenly hosts’. (Gen 6:2-4, Ps 89:5, Dan 4:13, Luke 2:13)</a:t>
            </a:r>
          </a:p>
          <a:p>
            <a:r>
              <a:rPr lang="en-US" altLang="en-US" sz="2000" dirty="0"/>
              <a:t>Worship God (Luke 2:13, Rev 19:1-3), attends God’s throne (Job 1:6, 2:1)</a:t>
            </a:r>
          </a:p>
          <a:p>
            <a:r>
              <a:rPr lang="en-US" altLang="en-US" sz="2000" dirty="0"/>
              <a:t>God’s army (1 Chron 12:22)</a:t>
            </a:r>
          </a:p>
        </p:txBody>
      </p:sp>
    </p:spTree>
    <p:extLst>
      <p:ext uri="{BB962C8B-B14F-4D97-AF65-F5344CB8AC3E}">
        <p14:creationId xmlns:p14="http://schemas.microsoft.com/office/powerpoint/2010/main" val="481901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0" name="Rectangle 79">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outdoor, plant&#10;&#10;Description automatically generated">
            <a:extLst>
              <a:ext uri="{FF2B5EF4-FFF2-40B4-BE49-F238E27FC236}">
                <a16:creationId xmlns:a16="http://schemas.microsoft.com/office/drawing/2014/main" id="{E291F41B-FC54-49FD-92CD-80CFE19E013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172" r="12834" b="15631"/>
          <a:stretch/>
        </p:blipFill>
        <p:spPr>
          <a:xfrm>
            <a:off x="-1" y="0"/>
            <a:ext cx="12191979" cy="6858000"/>
          </a:xfrm>
          <a:prstGeom prst="rect">
            <a:avLst/>
          </a:prstGeom>
        </p:spPr>
      </p:pic>
      <p:sp>
        <p:nvSpPr>
          <p:cNvPr id="82" name="Rectangle 81">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3EBE3D3-ADA5-40A4-B77B-01F126563D48}"/>
              </a:ext>
            </a:extLst>
          </p:cNvPr>
          <p:cNvSpPr>
            <a:spLocks noGrp="1"/>
          </p:cNvSpPr>
          <p:nvPr>
            <p:ph type="title"/>
          </p:nvPr>
        </p:nvSpPr>
        <p:spPr>
          <a:xfrm>
            <a:off x="152890" y="2407709"/>
            <a:ext cx="4336450" cy="2033438"/>
          </a:xfrm>
        </p:spPr>
        <p:txBody>
          <a:bodyPr vert="horz" lIns="91440" tIns="45720" rIns="91440" bIns="45720" rtlCol="0" anchor="b">
            <a:normAutofit/>
          </a:bodyPr>
          <a:lstStyle/>
          <a:p>
            <a:r>
              <a:rPr lang="en-US" sz="4400" spc="-100" dirty="0">
                <a:latin typeface="Aharoni" panose="02010803020104030203" pitchFamily="2" charset="-79"/>
                <a:cs typeface="Aharoni" panose="02010803020104030203" pitchFamily="2" charset="-79"/>
              </a:rPr>
              <a:t>The Creation Story; Genesis 1:1 - 2:3</a:t>
            </a:r>
          </a:p>
        </p:txBody>
      </p:sp>
      <p:sp>
        <p:nvSpPr>
          <p:cNvPr id="84" name="Rectangle 83">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3C8745CB-4F2B-482B-AD4C-10121456E404}"/>
              </a:ext>
            </a:extLst>
          </p:cNvPr>
          <p:cNvSpPr txBox="1"/>
          <p:nvPr/>
        </p:nvSpPr>
        <p:spPr>
          <a:xfrm>
            <a:off x="9988340" y="6214717"/>
            <a:ext cx="2211572" cy="646331"/>
          </a:xfrm>
          <a:prstGeom prst="rect">
            <a:avLst/>
          </a:prstGeom>
          <a:noFill/>
        </p:spPr>
        <p:txBody>
          <a:bodyPr wrap="square" rtlCol="0">
            <a:spAutoFit/>
          </a:bodyPr>
          <a:lstStyle/>
          <a:p>
            <a:r>
              <a:rPr lang="en-US" dirty="0">
                <a:solidFill>
                  <a:schemeClr val="bg1"/>
                </a:solidFill>
              </a:rPr>
              <a:t>Photo By:</a:t>
            </a:r>
          </a:p>
          <a:p>
            <a:r>
              <a:rPr lang="en-US" dirty="0">
                <a:solidFill>
                  <a:schemeClr val="bg1"/>
                </a:solidFill>
                <a:hlinkClick r:id="rId4"/>
              </a:rPr>
              <a:t>Christianity Malaysia</a:t>
            </a:r>
            <a:endParaRPr lang="en-US" dirty="0">
              <a:solidFill>
                <a:schemeClr val="bg1"/>
              </a:solidFill>
            </a:endParaRPr>
          </a:p>
        </p:txBody>
      </p:sp>
    </p:spTree>
    <p:extLst>
      <p:ext uri="{BB962C8B-B14F-4D97-AF65-F5344CB8AC3E}">
        <p14:creationId xmlns:p14="http://schemas.microsoft.com/office/powerpoint/2010/main" val="4275001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2135-F6D7-4E27-A798-7E161319DE2B}"/>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6: Questions and Answers</a:t>
            </a:r>
          </a:p>
        </p:txBody>
      </p:sp>
      <p:sp>
        <p:nvSpPr>
          <p:cNvPr id="3" name="Content Placeholder 2">
            <a:extLst>
              <a:ext uri="{FF2B5EF4-FFF2-40B4-BE49-F238E27FC236}">
                <a16:creationId xmlns:a16="http://schemas.microsoft.com/office/drawing/2014/main" id="{C8025146-23F1-4BD5-83A8-B9E1DD06354F}"/>
              </a:ext>
            </a:extLst>
          </p:cNvPr>
          <p:cNvSpPr>
            <a:spLocks noGrp="1"/>
          </p:cNvSpPr>
          <p:nvPr>
            <p:ph idx="1"/>
          </p:nvPr>
        </p:nvSpPr>
        <p:spPr/>
        <p:txBody>
          <a:bodyPr>
            <a:normAutofit fontScale="92500" lnSpcReduction="20000"/>
          </a:bodyPr>
          <a:lstStyle/>
          <a:p>
            <a:pPr marL="0" indent="0">
              <a:buNone/>
            </a:pPr>
            <a:r>
              <a:rPr lang="en-US" b="1" dirty="0"/>
              <a:t>DEMONS/FALLEN ANGELS (ARE):</a:t>
            </a:r>
          </a:p>
          <a:p>
            <a:r>
              <a:rPr lang="en-US" altLang="en-US" sz="1800" dirty="0"/>
              <a:t>regarded as Evil spirits, Unclean spirits, deceitful spirits.</a:t>
            </a:r>
          </a:p>
          <a:p>
            <a:r>
              <a:rPr lang="en-US" altLang="en-US" sz="1800" dirty="0"/>
              <a:t>Fallen angels who joined Satan in his rebellion (Revelations 12:7-9)</a:t>
            </a:r>
          </a:p>
          <a:p>
            <a:r>
              <a:rPr lang="en-US" altLang="en-US" sz="1800" dirty="0"/>
              <a:t>Follow Satan</a:t>
            </a:r>
          </a:p>
          <a:p>
            <a:r>
              <a:rPr lang="en-US" altLang="en-US" sz="1800" dirty="0"/>
              <a:t>In Old testament, no individuals are said to be possessed!</a:t>
            </a:r>
          </a:p>
          <a:p>
            <a:r>
              <a:rPr lang="en-US" altLang="en-US" sz="1800" dirty="0"/>
              <a:t>People sacrificed children and unclean animals to appease the demon/demons. (Ps 106:37, </a:t>
            </a:r>
            <a:r>
              <a:rPr lang="en-US" altLang="en-US" sz="1800" dirty="0" err="1"/>
              <a:t>Deut</a:t>
            </a:r>
            <a:r>
              <a:rPr lang="en-US" altLang="en-US" sz="1800" dirty="0"/>
              <a:t> 32:17). Such demonic practices are strictly prohibited in Bible. (</a:t>
            </a:r>
            <a:r>
              <a:rPr lang="en-US" altLang="en-US" sz="1800" dirty="0" err="1"/>
              <a:t>Deut</a:t>
            </a:r>
            <a:r>
              <a:rPr lang="en-US" altLang="en-US" sz="1800" dirty="0"/>
              <a:t> 18:10-12)</a:t>
            </a:r>
          </a:p>
          <a:p>
            <a:r>
              <a:rPr lang="en-US" altLang="en-US" sz="1800" dirty="0"/>
              <a:t>In New testament, there are several incidents of possession of an individual by evil, demonic spirit.</a:t>
            </a:r>
          </a:p>
          <a:p>
            <a:r>
              <a:rPr lang="en-US" altLang="en-US" sz="1800" dirty="0"/>
              <a:t>Demon possession caused </a:t>
            </a:r>
          </a:p>
          <a:p>
            <a:pPr lvl="1"/>
            <a:r>
              <a:rPr lang="en-US" altLang="en-US" sz="1800" dirty="0">
                <a:solidFill>
                  <a:srgbClr val="002060"/>
                </a:solidFill>
              </a:rPr>
              <a:t>Muteness (Matthew 9:32, 12:22, Mark 9:17,25)</a:t>
            </a:r>
          </a:p>
          <a:p>
            <a:pPr lvl="1"/>
            <a:r>
              <a:rPr lang="en-US" altLang="en-US" sz="1800" dirty="0">
                <a:solidFill>
                  <a:srgbClr val="002060"/>
                </a:solidFill>
              </a:rPr>
              <a:t>Deafness (Mark 9:25)</a:t>
            </a:r>
          </a:p>
          <a:p>
            <a:pPr lvl="1"/>
            <a:r>
              <a:rPr lang="en-US" altLang="en-US" sz="1800" dirty="0">
                <a:solidFill>
                  <a:srgbClr val="002060"/>
                </a:solidFill>
              </a:rPr>
              <a:t>Blindness (Matthew 12:22, John 10:21)</a:t>
            </a:r>
          </a:p>
          <a:p>
            <a:pPr lvl="1"/>
            <a:r>
              <a:rPr lang="en-US" altLang="en-US" sz="1800" dirty="0">
                <a:solidFill>
                  <a:srgbClr val="002060"/>
                </a:solidFill>
              </a:rPr>
              <a:t>Convulsions (Mark 1:26, 9:26)</a:t>
            </a:r>
          </a:p>
          <a:p>
            <a:pPr lvl="1"/>
            <a:r>
              <a:rPr lang="en-US" altLang="en-US" sz="1800" dirty="0">
                <a:solidFill>
                  <a:srgbClr val="002060"/>
                </a:solidFill>
              </a:rPr>
              <a:t>Superhuman strength (Mark 5:4)</a:t>
            </a:r>
          </a:p>
          <a:p>
            <a:pPr lvl="1"/>
            <a:r>
              <a:rPr lang="en-US" altLang="en-US" sz="1800" dirty="0">
                <a:solidFill>
                  <a:srgbClr val="002060"/>
                </a:solidFill>
              </a:rPr>
              <a:t>Self destruction behavior (Matthew 17:15, Mark 5:5)</a:t>
            </a:r>
          </a:p>
          <a:p>
            <a:pPr lvl="1"/>
            <a:r>
              <a:rPr lang="en-US" altLang="en-US" sz="1800" dirty="0">
                <a:solidFill>
                  <a:srgbClr val="002060"/>
                </a:solidFill>
              </a:rPr>
              <a:t>Unnatural voice (Mark 5:7)</a:t>
            </a:r>
            <a:endParaRPr lang="en-US" dirty="0"/>
          </a:p>
        </p:txBody>
      </p:sp>
    </p:spTree>
    <p:extLst>
      <p:ext uri="{BB962C8B-B14F-4D97-AF65-F5344CB8AC3E}">
        <p14:creationId xmlns:p14="http://schemas.microsoft.com/office/powerpoint/2010/main" val="109705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F60C-10A9-43A1-98A2-F77D583ACE42}"/>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6: Questions and Answers</a:t>
            </a:r>
          </a:p>
        </p:txBody>
      </p:sp>
      <p:sp>
        <p:nvSpPr>
          <p:cNvPr id="3" name="Content Placeholder 2">
            <a:extLst>
              <a:ext uri="{FF2B5EF4-FFF2-40B4-BE49-F238E27FC236}">
                <a16:creationId xmlns:a16="http://schemas.microsoft.com/office/drawing/2014/main" id="{AFEAE8D8-68DF-4142-859E-D3E2FD901F15}"/>
              </a:ext>
            </a:extLst>
          </p:cNvPr>
          <p:cNvSpPr>
            <a:spLocks noGrp="1"/>
          </p:cNvSpPr>
          <p:nvPr>
            <p:ph idx="1"/>
          </p:nvPr>
        </p:nvSpPr>
        <p:spPr/>
        <p:txBody>
          <a:bodyPr>
            <a:normAutofit lnSpcReduction="10000"/>
          </a:bodyPr>
          <a:lstStyle/>
          <a:p>
            <a:pPr marL="0" indent="0">
              <a:buNone/>
            </a:pPr>
            <a:r>
              <a:rPr lang="en-US" altLang="en-US" sz="2000" b="1" dirty="0"/>
              <a:t>DEMONS/FALLEN ANGELS:</a:t>
            </a:r>
          </a:p>
          <a:p>
            <a:r>
              <a:rPr lang="en-US" altLang="en-US" sz="2000" dirty="0"/>
              <a:t>New testament is very clear about the distinction between physical diseases and demonic possessions. (Mat 4:24, Acts 19:12).</a:t>
            </a:r>
          </a:p>
          <a:p>
            <a:r>
              <a:rPr lang="en-US" altLang="en-US" sz="2000" dirty="0"/>
              <a:t>There are many incidents of Jesus casting out demons.</a:t>
            </a:r>
          </a:p>
          <a:p>
            <a:r>
              <a:rPr lang="en-US" altLang="en-US" sz="2000" dirty="0"/>
              <a:t>Jesus generally, did not let demon speak.</a:t>
            </a:r>
          </a:p>
          <a:p>
            <a:r>
              <a:rPr lang="en-US" altLang="en-US" sz="2000" dirty="0"/>
              <a:t>Jesus himself was accused of possessed by demon! </a:t>
            </a:r>
          </a:p>
          <a:p>
            <a:r>
              <a:rPr lang="en-US" altLang="en-US" sz="2000" dirty="0"/>
              <a:t>Demons are not atheists! </a:t>
            </a:r>
          </a:p>
          <a:p>
            <a:pPr lvl="1"/>
            <a:r>
              <a:rPr lang="en-US" altLang="en-US" sz="2000" dirty="0">
                <a:solidFill>
                  <a:srgbClr val="002060"/>
                </a:solidFill>
              </a:rPr>
              <a:t>Know God</a:t>
            </a:r>
          </a:p>
          <a:p>
            <a:pPr lvl="1"/>
            <a:r>
              <a:rPr lang="en-US" altLang="en-US" sz="2000" dirty="0">
                <a:solidFill>
                  <a:srgbClr val="002060"/>
                </a:solidFill>
              </a:rPr>
              <a:t>know Jesus and his divinity even before the disciples could realize. (Mark 5:13, Luke 4:34)</a:t>
            </a:r>
          </a:p>
          <a:p>
            <a:pPr lvl="1"/>
            <a:r>
              <a:rPr lang="en-US" altLang="en-US" sz="2000" dirty="0">
                <a:solidFill>
                  <a:srgbClr val="002060"/>
                </a:solidFill>
              </a:rPr>
              <a:t>They know their fate. (Mark 5:7, Luke 4:34)</a:t>
            </a:r>
          </a:p>
          <a:p>
            <a:pPr lvl="1"/>
            <a:r>
              <a:rPr lang="en-US" altLang="en-US" sz="2000" dirty="0">
                <a:solidFill>
                  <a:srgbClr val="002060"/>
                </a:solidFill>
              </a:rPr>
              <a:t>Mat 5:7: (Ask Jesus)</a:t>
            </a:r>
          </a:p>
          <a:p>
            <a:pPr lvl="1"/>
            <a:r>
              <a:rPr lang="en-US" altLang="en-US" sz="2000" dirty="0">
                <a:solidFill>
                  <a:srgbClr val="002060"/>
                </a:solidFill>
              </a:rPr>
              <a:t>They may have names. (Mark 5:9)</a:t>
            </a:r>
          </a:p>
          <a:p>
            <a:pPr lvl="1"/>
            <a:r>
              <a:rPr lang="en-US" altLang="en-US" sz="2000" dirty="0">
                <a:solidFill>
                  <a:srgbClr val="002060"/>
                </a:solidFill>
              </a:rPr>
              <a:t>They know who God’s servants are. (Acts 16:16-18)</a:t>
            </a:r>
          </a:p>
          <a:p>
            <a:pPr lvl="1"/>
            <a:r>
              <a:rPr lang="en-US" altLang="en-US" sz="2000" dirty="0">
                <a:solidFill>
                  <a:srgbClr val="002060"/>
                </a:solidFill>
              </a:rPr>
              <a:t>They know the Gospel. (Acts 16:18)</a:t>
            </a:r>
          </a:p>
          <a:p>
            <a:endParaRPr lang="en-US" dirty="0"/>
          </a:p>
        </p:txBody>
      </p:sp>
    </p:spTree>
    <p:extLst>
      <p:ext uri="{BB962C8B-B14F-4D97-AF65-F5344CB8AC3E}">
        <p14:creationId xmlns:p14="http://schemas.microsoft.com/office/powerpoint/2010/main" val="200877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a:extLst>
              <a:ext uri="{FF2B5EF4-FFF2-40B4-BE49-F238E27FC236}">
                <a16:creationId xmlns:a16="http://schemas.microsoft.com/office/drawing/2014/main" id="{B89EF5C4-256F-4760-9B69-72A7B3F8FF5C}"/>
              </a:ext>
            </a:extLst>
          </p:cNvPr>
          <p:cNvSpPr>
            <a:spLocks noGrp="1"/>
          </p:cNvSpPr>
          <p:nvPr>
            <p:ph type="title"/>
          </p:nvPr>
        </p:nvSpPr>
        <p:spPr>
          <a:xfrm>
            <a:off x="132735" y="820233"/>
            <a:ext cx="5294670" cy="1255469"/>
          </a:xfrm>
        </p:spPr>
        <p:txBody>
          <a:bodyPr>
            <a:normAutofit/>
          </a:bodyPr>
          <a:lstStyle/>
          <a:p>
            <a:pPr>
              <a:defRPr/>
            </a:pPr>
            <a:r>
              <a:rPr lang="en-US" sz="1800" dirty="0">
                <a:latin typeface="Aharoni" panose="02010803020104030203" pitchFamily="2" charset="-79"/>
                <a:cs typeface="Aharoni" panose="02010803020104030203" pitchFamily="2" charset="-79"/>
              </a:rPr>
              <a:t>Exploring Angelic Beings: Researching the Theories</a:t>
            </a:r>
          </a:p>
        </p:txBody>
      </p:sp>
      <p:sp>
        <p:nvSpPr>
          <p:cNvPr id="3" name="Content Placeholder 2">
            <a:extLst>
              <a:ext uri="{FF2B5EF4-FFF2-40B4-BE49-F238E27FC236}">
                <a16:creationId xmlns:a16="http://schemas.microsoft.com/office/drawing/2014/main" id="{0956F951-106C-426B-A1D4-4CC2160F46D7}"/>
              </a:ext>
            </a:extLst>
          </p:cNvPr>
          <p:cNvSpPr>
            <a:spLocks noGrp="1"/>
          </p:cNvSpPr>
          <p:nvPr>
            <p:ph idx="1"/>
          </p:nvPr>
        </p:nvSpPr>
        <p:spPr>
          <a:xfrm>
            <a:off x="132734" y="1887794"/>
            <a:ext cx="5417496" cy="4149973"/>
          </a:xfrm>
        </p:spPr>
        <p:txBody>
          <a:bodyPr anchor="t">
            <a:normAutofit/>
          </a:bodyPr>
          <a:lstStyle/>
          <a:p>
            <a:r>
              <a:rPr lang="en-US" altLang="en-US" sz="1400" dirty="0">
                <a:solidFill>
                  <a:srgbClr val="FFFFFF"/>
                </a:solidFill>
              </a:rPr>
              <a:t>1. What Mt.22:30 does specifically say is that angels do not marry. Marriage was given to generate new offspring. Angels do not have the ability to procreate among their own species. They may or may not be sexless; although they are in an invisible spirit form, they are pictured as male, with male names Michael, Gabriel. They are also called sons of god not daughters. When they become visible, they usually appear as young men (Luke 1:11-12, Revelation 12:7). God made an innumerable amount of angels simultaneously, he does not continue creating them, so they never increase or decrease in number.</a:t>
            </a:r>
          </a:p>
          <a:p>
            <a:r>
              <a:rPr lang="en-US" altLang="en-US" sz="1400" dirty="0">
                <a:solidFill>
                  <a:srgbClr val="FFFFFF"/>
                </a:solidFill>
              </a:rPr>
              <a:t>2. We find in the scriptures that angels can appear as men even though they are spirit creatures. They can perform numerous human functions such as eating food as in their encounter with Abraham in Genesis 18.  They can perform other bodily functions as well; they can walk and talk among us in such a way that we may not be aware of them unless they reveal themselves (Heb. 13:2).</a:t>
            </a:r>
          </a:p>
          <a:p>
            <a:r>
              <a:rPr lang="en-US" altLang="en-US" sz="1400" dirty="0">
                <a:solidFill>
                  <a:srgbClr val="FFFFFF"/>
                </a:solidFill>
              </a:rPr>
              <a:t>3. The angels that came to warn Lot were mistaken for men and were sought out for homosexual use by the men of Sodom.</a:t>
            </a:r>
            <a:endParaRPr lang="en-US" altLang="en-US" sz="1400" b="1" dirty="0">
              <a:solidFill>
                <a:srgbClr val="FFFFFF"/>
              </a:solidFill>
            </a:endParaRPr>
          </a:p>
        </p:txBody>
      </p:sp>
      <p:sp>
        <p:nvSpPr>
          <p:cNvPr id="18" name="Rectangle 17">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497" y="758952"/>
            <a:ext cx="2842930"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under a tree&#10;&#10;Description automatically generated with medium confidence">
            <a:extLst>
              <a:ext uri="{FF2B5EF4-FFF2-40B4-BE49-F238E27FC236}">
                <a16:creationId xmlns:a16="http://schemas.microsoft.com/office/drawing/2014/main" id="{F5E5662F-C0FD-43E4-90B4-7D6F5DFA32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62780" y="923661"/>
            <a:ext cx="2368364" cy="2862072"/>
          </a:xfrm>
          <a:prstGeom prst="rect">
            <a:avLst/>
          </a:prstGeom>
        </p:spPr>
      </p:pic>
      <p:sp>
        <p:nvSpPr>
          <p:cNvPr id="20" name="Rectangle 19">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758952"/>
            <a:ext cx="2396659"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70FE657-E905-4F80-9A98-9FAC75EAC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153" y="4090151"/>
            <a:ext cx="2836274"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2722807"/>
            <a:ext cx="2396659"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AFE545C3-AE76-4D2C-BB95-53691831135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28172" y="3075434"/>
            <a:ext cx="2122819" cy="2661842"/>
          </a:xfrm>
          <a:prstGeom prst="rect">
            <a:avLst/>
          </a:prstGeom>
        </p:spPr>
      </p:pic>
      <p:sp>
        <p:nvSpPr>
          <p:cNvPr id="26" name="Rectangle 25">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4991AB03-4F8C-44C1-8DDC-6753C8E90AF0}"/>
              </a:ext>
            </a:extLst>
          </p:cNvPr>
          <p:cNvSpPr txBox="1"/>
          <p:nvPr/>
        </p:nvSpPr>
        <p:spPr>
          <a:xfrm>
            <a:off x="10436591" y="6119365"/>
            <a:ext cx="1828800" cy="646331"/>
          </a:xfrm>
          <a:prstGeom prst="rect">
            <a:avLst/>
          </a:prstGeom>
          <a:noFill/>
        </p:spPr>
        <p:txBody>
          <a:bodyPr wrap="square" rtlCol="0">
            <a:spAutoFit/>
          </a:bodyPr>
          <a:lstStyle/>
          <a:p>
            <a:r>
              <a:rPr lang="en-US" sz="1800" kern="1200" dirty="0">
                <a:solidFill>
                  <a:schemeClr val="tx1"/>
                </a:solidFill>
                <a:latin typeface="+mn-lt"/>
                <a:ea typeface="+mn-ea"/>
                <a:cs typeface="+mn-cs"/>
              </a:rPr>
              <a:t>Photo By:</a:t>
            </a:r>
          </a:p>
          <a:p>
            <a:r>
              <a:rPr lang="en-US" dirty="0" err="1">
                <a:hlinkClick r:id="rId5"/>
              </a:rPr>
              <a:t>EliSoriano</a:t>
            </a:r>
            <a:endParaRPr lang="en-US" sz="1800" kern="1200" dirty="0">
              <a:solidFill>
                <a:schemeClr val="tx1"/>
              </a:solidFill>
              <a:latin typeface="+mn-lt"/>
              <a:ea typeface="+mn-ea"/>
              <a:cs typeface="+mn-cs"/>
            </a:endParaRPr>
          </a:p>
        </p:txBody>
      </p:sp>
      <p:sp>
        <p:nvSpPr>
          <p:cNvPr id="11" name="TextBox 10">
            <a:extLst>
              <a:ext uri="{FF2B5EF4-FFF2-40B4-BE49-F238E27FC236}">
                <a16:creationId xmlns:a16="http://schemas.microsoft.com/office/drawing/2014/main" id="{2097E4ED-F638-410E-9456-01B9223492C2}"/>
              </a:ext>
            </a:extLst>
          </p:cNvPr>
          <p:cNvSpPr txBox="1"/>
          <p:nvPr/>
        </p:nvSpPr>
        <p:spPr>
          <a:xfrm>
            <a:off x="6177584" y="331"/>
            <a:ext cx="1828800" cy="738664"/>
          </a:xfrm>
          <a:prstGeom prst="rect">
            <a:avLst/>
          </a:prstGeom>
          <a:noFill/>
        </p:spPr>
        <p:txBody>
          <a:bodyPr wrap="square" rtlCol="0">
            <a:spAutoFit/>
          </a:bodyPr>
          <a:lstStyle/>
          <a:p>
            <a:r>
              <a:rPr lang="en-US" sz="1400" kern="1200" dirty="0">
                <a:solidFill>
                  <a:schemeClr val="tx1"/>
                </a:solidFill>
                <a:latin typeface="+mn-lt"/>
                <a:ea typeface="+mn-ea"/>
                <a:cs typeface="+mn-cs"/>
              </a:rPr>
              <a:t>Photo By:</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hlinkClick r:id="rId3"/>
              </a:rPr>
              <a:t>La Vista Church of Christ</a:t>
            </a:r>
            <a:endParaRPr lang="en-US" sz="1400" kern="1200" dirty="0">
              <a:solidFill>
                <a:schemeClr val="tx1"/>
              </a:solidFill>
              <a:latin typeface="+mn-lt"/>
              <a:ea typeface="+mn-ea"/>
              <a:cs typeface="+mn-cs"/>
            </a:endParaRPr>
          </a:p>
        </p:txBody>
      </p:sp>
    </p:spTree>
    <p:extLst>
      <p:ext uri="{BB962C8B-B14F-4D97-AF65-F5344CB8AC3E}">
        <p14:creationId xmlns:p14="http://schemas.microsoft.com/office/powerpoint/2010/main" val="3205816414"/>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sandy&#10;&#10;Description automatically generated">
            <a:extLst>
              <a:ext uri="{FF2B5EF4-FFF2-40B4-BE49-F238E27FC236}">
                <a16:creationId xmlns:a16="http://schemas.microsoft.com/office/drawing/2014/main" id="{463D2D0F-5785-4CE4-B546-2F75DC03104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8073" r="-1" b="13235"/>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2621044-95BA-4E9D-BE0B-EEE544EB6B97}"/>
              </a:ext>
            </a:extLst>
          </p:cNvPr>
          <p:cNvSpPr>
            <a:spLocks noGrp="1"/>
          </p:cNvSpPr>
          <p:nvPr>
            <p:ph type="title"/>
          </p:nvPr>
        </p:nvSpPr>
        <p:spPr>
          <a:xfrm>
            <a:off x="252919" y="1123837"/>
            <a:ext cx="2947482" cy="4601183"/>
          </a:xfrm>
        </p:spPr>
        <p:txBody>
          <a:bodyPr>
            <a:normAutofit/>
          </a:bodyPr>
          <a:lstStyle/>
          <a:p>
            <a:r>
              <a:rPr lang="en-US">
                <a:latin typeface="Aharoni" panose="02010803020104030203" pitchFamily="2" charset="-79"/>
                <a:cs typeface="Aharoni" panose="02010803020104030203" pitchFamily="2" charset="-79"/>
              </a:rPr>
              <a:t>Exploring Angelic Beings: Researching the theories</a:t>
            </a:r>
            <a:endParaRPr lang="en-US" dirty="0"/>
          </a:p>
        </p:txBody>
      </p:sp>
      <p:sp>
        <p:nvSpPr>
          <p:cNvPr id="14" name="Rectangle 13">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9292415-AE23-4F57-B459-1313FD7172CB}"/>
              </a:ext>
            </a:extLst>
          </p:cNvPr>
          <p:cNvSpPr>
            <a:spLocks noGrp="1"/>
          </p:cNvSpPr>
          <p:nvPr>
            <p:ph idx="1"/>
          </p:nvPr>
        </p:nvSpPr>
        <p:spPr>
          <a:xfrm>
            <a:off x="3869268" y="864108"/>
            <a:ext cx="7315200" cy="5120640"/>
          </a:xfrm>
        </p:spPr>
        <p:txBody>
          <a:bodyPr>
            <a:normAutofit/>
          </a:bodyPr>
          <a:lstStyle/>
          <a:p>
            <a:r>
              <a:rPr lang="en-US" altLang="en-US" dirty="0"/>
              <a:t>4. Angels are also able to carry out God's plans on Earth by supplying food for man (1 Kings 19:5-7, Mt. 4:11). They are able to execute God's judgment (Revelation 7:1, 14:17) and inflict punishment upon man (Ezekiel 9:1-8, Acts 12:23). There seems to be some change of substance that takes place on Earth that they can become physical, contrary to their original nature. So, if they can possess a body of a man and can eat and carry out other functions then why not other abilities? Who else do we know was transformed into man to carry out a certain task?</a:t>
            </a:r>
          </a:p>
          <a:p>
            <a:pPr>
              <a:buFont typeface="Wingdings 2" panose="05020102010507070707" pitchFamily="18" charset="2"/>
              <a:buNone/>
            </a:pPr>
            <a:endParaRPr lang="en-US" altLang="en-US" dirty="0"/>
          </a:p>
          <a:p>
            <a:r>
              <a:rPr lang="en-US" altLang="en-US" dirty="0"/>
              <a:t>5. The term Son of God is never used of man in the Old Testament, only of angels. (Job.1:6,2:1, 38:7). The only exception is Nebuchadnezzar who said of the one who was in the fire with  Shadrach, Meshach, and Abed-Nego,  was like the Son of God (Dan. 3:25). He was probably stating this from his Pagan perspective.</a:t>
            </a:r>
          </a:p>
          <a:p>
            <a:endParaRPr lang="en-US" dirty="0"/>
          </a:p>
        </p:txBody>
      </p:sp>
      <p:sp>
        <p:nvSpPr>
          <p:cNvPr id="16" name="Rectangle 15">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2EE57F0-DE41-4BAD-8AB2-140F0C210009}"/>
              </a:ext>
            </a:extLst>
          </p:cNvPr>
          <p:cNvSpPr txBox="1"/>
          <p:nvPr/>
        </p:nvSpPr>
        <p:spPr>
          <a:xfrm>
            <a:off x="10263116" y="6199868"/>
            <a:ext cx="2277990" cy="646331"/>
          </a:xfrm>
          <a:prstGeom prst="rect">
            <a:avLst/>
          </a:prstGeom>
          <a:noFill/>
        </p:spPr>
        <p:txBody>
          <a:bodyPr wrap="square" rtlCol="0">
            <a:spAutoFit/>
          </a:bodyPr>
          <a:lstStyle/>
          <a:p>
            <a:r>
              <a:rPr lang="en-US" kern="1200" dirty="0">
                <a:solidFill>
                  <a:schemeClr val="bg1"/>
                </a:solidFill>
                <a:latin typeface="+mn-lt"/>
                <a:ea typeface="+mn-ea"/>
                <a:cs typeface="+mn-cs"/>
              </a:rPr>
              <a:t>Photo By:</a:t>
            </a:r>
            <a:br>
              <a:rPr lang="en-US" kern="1200" dirty="0">
                <a:solidFill>
                  <a:schemeClr val="tx1"/>
                </a:solidFill>
                <a:latin typeface="+mn-lt"/>
                <a:ea typeface="+mn-ea"/>
                <a:cs typeface="+mn-cs"/>
              </a:rPr>
            </a:br>
            <a:r>
              <a:rPr lang="en-US" kern="1200" dirty="0">
                <a:solidFill>
                  <a:schemeClr val="bg2"/>
                </a:solidFill>
                <a:latin typeface="+mn-lt"/>
                <a:ea typeface="+mn-ea"/>
                <a:cs typeface="+mn-cs"/>
                <a:hlinkClick r:id="rId4">
                  <a:extLst>
                    <a:ext uri="{A12FA001-AC4F-418D-AE19-62706E023703}">
                      <ahyp:hlinkClr xmlns:ahyp="http://schemas.microsoft.com/office/drawing/2018/hyperlinkcolor" val="tx"/>
                    </a:ext>
                  </a:extLst>
                </a:hlinkClick>
              </a:rPr>
              <a:t>Safe-Children-Site</a:t>
            </a:r>
            <a:endParaRPr lang="en-US" kern="1200" dirty="0">
              <a:solidFill>
                <a:schemeClr val="bg2"/>
              </a:solidFill>
              <a:latin typeface="+mn-lt"/>
              <a:ea typeface="+mn-ea"/>
              <a:cs typeface="+mn-cs"/>
            </a:endParaRPr>
          </a:p>
        </p:txBody>
      </p:sp>
    </p:spTree>
    <p:extLst>
      <p:ext uri="{BB962C8B-B14F-4D97-AF65-F5344CB8AC3E}">
        <p14:creationId xmlns:p14="http://schemas.microsoft.com/office/powerpoint/2010/main" val="19328951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42B9-80CE-47AB-BA34-ABA980C8DF6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6: Questions and Answers</a:t>
            </a:r>
            <a:endParaRPr lang="en-US" dirty="0"/>
          </a:p>
        </p:txBody>
      </p:sp>
      <p:sp>
        <p:nvSpPr>
          <p:cNvPr id="3" name="Content Placeholder 2">
            <a:extLst>
              <a:ext uri="{FF2B5EF4-FFF2-40B4-BE49-F238E27FC236}">
                <a16:creationId xmlns:a16="http://schemas.microsoft.com/office/drawing/2014/main" id="{720F16B5-A7CE-4D2B-88B3-EA773F012E10}"/>
              </a:ext>
            </a:extLst>
          </p:cNvPr>
          <p:cNvSpPr>
            <a:spLocks noGrp="1"/>
          </p:cNvSpPr>
          <p:nvPr>
            <p:ph idx="1"/>
          </p:nvPr>
        </p:nvSpPr>
        <p:spPr/>
        <p:txBody>
          <a:bodyPr/>
          <a:lstStyle/>
          <a:p>
            <a:r>
              <a:rPr lang="en-US" altLang="en-US" sz="2000" dirty="0"/>
              <a:t>When the righteous marry the unrighteous they do not give birth to such unusual offspring, unless there is another element to this event. How else can one explain the offspring of this union which are described as “mighty men who were of old, men of renown” in Gen. 6:4?</a:t>
            </a:r>
          </a:p>
          <a:p>
            <a:r>
              <a:rPr lang="en-US" altLang="en-US" sz="2000" dirty="0"/>
              <a:t>This is a description of their power and fame (their abilities intelligence, and strength far exceeded other men.) If we look at the affect on humanity from this forbidden act it indicates that man became incredibly evil, where his thoughts were bent on evil all day long and he filled the earth with violence. (Gen. 6:5,13) with this afterwards as the affect from the unnatural offspring of humanity God decides to destroy the Earth. </a:t>
            </a:r>
          </a:p>
          <a:p>
            <a:r>
              <a:rPr lang="en-US" altLang="en-US" sz="2000" dirty="0"/>
              <a:t>This was such a violation to GOD’s created order that it altered mankind and necessitated a worldwide flood.</a:t>
            </a:r>
          </a:p>
          <a:p>
            <a:endParaRPr lang="en-US" dirty="0"/>
          </a:p>
        </p:txBody>
      </p:sp>
    </p:spTree>
    <p:extLst>
      <p:ext uri="{BB962C8B-B14F-4D97-AF65-F5344CB8AC3E}">
        <p14:creationId xmlns:p14="http://schemas.microsoft.com/office/powerpoint/2010/main" val="3330972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033C1FA-44DC-4135-AC8E-99278C317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81A727-51BA-47CD-BDF2-F800D0449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5ECABA-3D62-4AED-868E-352D6EF97496}"/>
              </a:ext>
            </a:extLst>
          </p:cNvPr>
          <p:cNvSpPr>
            <a:spLocks noGrp="1"/>
          </p:cNvSpPr>
          <p:nvPr>
            <p:ph type="title"/>
          </p:nvPr>
        </p:nvSpPr>
        <p:spPr>
          <a:xfrm>
            <a:off x="289249" y="1123837"/>
            <a:ext cx="4016116" cy="1255469"/>
          </a:xfrm>
        </p:spPr>
        <p:txBody>
          <a:bodyPr>
            <a:normAutofit/>
          </a:bodyPr>
          <a:lstStyle/>
          <a:p>
            <a:r>
              <a:rPr lang="en-US" sz="3100" dirty="0">
                <a:latin typeface="Aharoni" panose="02010803020104030203" pitchFamily="2" charset="-79"/>
                <a:cs typeface="Aharoni" panose="02010803020104030203" pitchFamily="2" charset="-79"/>
              </a:rPr>
              <a:t>Genesis 6: Questions and Answers</a:t>
            </a:r>
          </a:p>
        </p:txBody>
      </p:sp>
      <p:sp>
        <p:nvSpPr>
          <p:cNvPr id="3" name="Content Placeholder 2">
            <a:extLst>
              <a:ext uri="{FF2B5EF4-FFF2-40B4-BE49-F238E27FC236}">
                <a16:creationId xmlns:a16="http://schemas.microsoft.com/office/drawing/2014/main" id="{14EDFB07-CD28-4A51-BBC4-A982137E4F00}"/>
              </a:ext>
            </a:extLst>
          </p:cNvPr>
          <p:cNvSpPr>
            <a:spLocks noGrp="1"/>
          </p:cNvSpPr>
          <p:nvPr>
            <p:ph idx="1"/>
          </p:nvPr>
        </p:nvSpPr>
        <p:spPr>
          <a:xfrm>
            <a:off x="289249" y="2510395"/>
            <a:ext cx="4016116" cy="3274586"/>
          </a:xfrm>
        </p:spPr>
        <p:txBody>
          <a:bodyPr anchor="t">
            <a:normAutofit lnSpcReduction="10000"/>
          </a:bodyPr>
          <a:lstStyle/>
          <a:p>
            <a:pPr>
              <a:buClr>
                <a:schemeClr val="bg1"/>
              </a:buClr>
            </a:pPr>
            <a:r>
              <a:rPr lang="en-US" sz="1800" dirty="0">
                <a:solidFill>
                  <a:srgbClr val="FFFFFF"/>
                </a:solidFill>
              </a:rPr>
              <a:t> God does not change… so where is the drastic judgment of God for these acts today? </a:t>
            </a:r>
            <a:endParaRPr lang="en-US" sz="1800" b="1" dirty="0">
              <a:solidFill>
                <a:srgbClr val="FFFFFF"/>
              </a:solidFill>
            </a:endParaRPr>
          </a:p>
          <a:p>
            <a:pPr>
              <a:buClr>
                <a:schemeClr val="bg1"/>
              </a:buClr>
            </a:pPr>
            <a:r>
              <a:rPr lang="en-US" sz="1800" b="1" dirty="0">
                <a:solidFill>
                  <a:srgbClr val="FFFFFF"/>
                </a:solidFill>
              </a:rPr>
              <a:t>GOD already stated that there would never be a worldwide flood again. In today’s day, we can see punishment in different forms:</a:t>
            </a:r>
          </a:p>
          <a:p>
            <a:pPr lvl="1">
              <a:buClr>
                <a:schemeClr val="bg1"/>
              </a:buClr>
            </a:pPr>
            <a:r>
              <a:rPr lang="en-US" b="1" dirty="0">
                <a:solidFill>
                  <a:srgbClr val="FFFFFF"/>
                </a:solidFill>
              </a:rPr>
              <a:t>Epidemics, pandemics, etc.</a:t>
            </a:r>
          </a:p>
          <a:p>
            <a:pPr lvl="1">
              <a:buClr>
                <a:schemeClr val="bg1"/>
              </a:buClr>
            </a:pPr>
            <a:r>
              <a:rPr lang="en-US" b="1" dirty="0">
                <a:solidFill>
                  <a:srgbClr val="FFFFFF"/>
                </a:solidFill>
              </a:rPr>
              <a:t>Natural Disasters</a:t>
            </a:r>
          </a:p>
          <a:p>
            <a:pPr lvl="1">
              <a:buClr>
                <a:schemeClr val="bg1"/>
              </a:buClr>
            </a:pPr>
            <a:r>
              <a:rPr lang="en-US" b="1" dirty="0">
                <a:solidFill>
                  <a:srgbClr val="FFFFFF"/>
                </a:solidFill>
              </a:rPr>
              <a:t>Birth Defects</a:t>
            </a:r>
          </a:p>
          <a:p>
            <a:pPr lvl="1">
              <a:buClr>
                <a:schemeClr val="bg1"/>
              </a:buClr>
            </a:pPr>
            <a:r>
              <a:rPr lang="en-US" b="1" dirty="0">
                <a:solidFill>
                  <a:srgbClr val="FFFFFF"/>
                </a:solidFill>
              </a:rPr>
              <a:t>Wars</a:t>
            </a:r>
          </a:p>
          <a:p>
            <a:pPr lvl="1">
              <a:buClr>
                <a:schemeClr val="bg1"/>
              </a:buClr>
            </a:pPr>
            <a:r>
              <a:rPr lang="en-US" b="1" dirty="0">
                <a:solidFill>
                  <a:srgbClr val="FFFFFF"/>
                </a:solidFill>
              </a:rPr>
              <a:t>Famine, drought, etc.</a:t>
            </a:r>
            <a:endParaRPr lang="en-US" sz="1500" b="1" dirty="0">
              <a:solidFill>
                <a:srgbClr val="FFFFFF"/>
              </a:solidFill>
            </a:endParaRPr>
          </a:p>
        </p:txBody>
      </p:sp>
      <p:pic>
        <p:nvPicPr>
          <p:cNvPr id="7" name="Picture 6" descr="A picture containing weapon, outdoor, old, smoke&#10;&#10;Description automatically generated">
            <a:extLst>
              <a:ext uri="{FF2B5EF4-FFF2-40B4-BE49-F238E27FC236}">
                <a16:creationId xmlns:a16="http://schemas.microsoft.com/office/drawing/2014/main" id="{38B51537-2E1D-4F20-A396-3CBC62FA2727}"/>
              </a:ext>
            </a:extLst>
          </p:cNvPr>
          <p:cNvPicPr>
            <a:picLocks noChangeAspect="1"/>
          </p:cNvPicPr>
          <p:nvPr/>
        </p:nvPicPr>
        <p:blipFill rotWithShape="1">
          <a:blip r:embed="rId3">
            <a:extLst>
              <a:ext uri="{28A0092B-C50C-407E-A947-70E740481C1C}">
                <a14:useLocalDpi xmlns:a14="http://schemas.microsoft.com/office/drawing/2010/main" val="0"/>
              </a:ext>
            </a:extLst>
          </a:blip>
          <a:srcRect l="13738" r="22159" b="3"/>
          <a:stretch/>
        </p:blipFill>
        <p:spPr>
          <a:xfrm>
            <a:off x="9402417" y="768097"/>
            <a:ext cx="2093613" cy="2335127"/>
          </a:xfrm>
          <a:prstGeom prst="rect">
            <a:avLst/>
          </a:prstGeom>
        </p:spPr>
      </p:pic>
      <p:sp>
        <p:nvSpPr>
          <p:cNvPr id="18" name="Rectangle 17">
            <a:extLst>
              <a:ext uri="{FF2B5EF4-FFF2-40B4-BE49-F238E27FC236}">
                <a16:creationId xmlns:a16="http://schemas.microsoft.com/office/drawing/2014/main" id="{E1D58C79-C053-45C6-AB6A-6BE55965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rgbClr val="BFBF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 paving&#10;&#10;Description automatically generated">
            <a:extLst>
              <a:ext uri="{FF2B5EF4-FFF2-40B4-BE49-F238E27FC236}">
                <a16:creationId xmlns:a16="http://schemas.microsoft.com/office/drawing/2014/main" id="{76147C41-A7D9-45D6-A07E-D049781E781E}"/>
              </a:ext>
            </a:extLst>
          </p:cNvPr>
          <p:cNvPicPr>
            <a:picLocks noChangeAspect="1"/>
          </p:cNvPicPr>
          <p:nvPr/>
        </p:nvPicPr>
        <p:blipFill rotWithShape="1">
          <a:blip r:embed="rId4">
            <a:extLst>
              <a:ext uri="{28A0092B-C50C-407E-A947-70E740481C1C}">
                <a14:useLocalDpi xmlns:a14="http://schemas.microsoft.com/office/drawing/2010/main" val="0"/>
              </a:ext>
            </a:extLst>
          </a:blip>
          <a:srcRect t="12286" r="-3" b="-3"/>
          <a:stretch/>
        </p:blipFill>
        <p:spPr>
          <a:xfrm>
            <a:off x="7460907" y="3264090"/>
            <a:ext cx="4027002" cy="2825813"/>
          </a:xfrm>
          <a:prstGeom prst="rect">
            <a:avLst/>
          </a:prstGeom>
        </p:spPr>
      </p:pic>
      <p:pic>
        <p:nvPicPr>
          <p:cNvPr id="9" name="Picture 8" descr="A picture containing outdoor, people, walking, group&#10;&#10;Description automatically generated">
            <a:extLst>
              <a:ext uri="{FF2B5EF4-FFF2-40B4-BE49-F238E27FC236}">
                <a16:creationId xmlns:a16="http://schemas.microsoft.com/office/drawing/2014/main" id="{EDBE2FBC-C87C-4F49-9026-3A701A694C93}"/>
              </a:ext>
            </a:extLst>
          </p:cNvPr>
          <p:cNvPicPr>
            <a:picLocks noChangeAspect="1"/>
          </p:cNvPicPr>
          <p:nvPr/>
        </p:nvPicPr>
        <p:blipFill rotWithShape="1">
          <a:blip r:embed="rId5">
            <a:extLst>
              <a:ext uri="{28A0092B-C50C-407E-A947-70E740481C1C}">
                <a14:useLocalDpi xmlns:a14="http://schemas.microsoft.com/office/drawing/2010/main" val="0"/>
              </a:ext>
            </a:extLst>
          </a:blip>
          <a:srcRect l="10849" r="11073" b="-2"/>
          <a:stretch/>
        </p:blipFill>
        <p:spPr>
          <a:xfrm>
            <a:off x="5137461" y="758952"/>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20" name="Rectangle 19">
            <a:extLst>
              <a:ext uri="{FF2B5EF4-FFF2-40B4-BE49-F238E27FC236}">
                <a16:creationId xmlns:a16="http://schemas.microsoft.com/office/drawing/2014/main" id="{AF6B7092-FA11-45BD-B50D-DF7999301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1582DFE1-DABA-4528-B733-879BC3D8BE88}"/>
              </a:ext>
            </a:extLst>
          </p:cNvPr>
          <p:cNvSpPr txBox="1"/>
          <p:nvPr/>
        </p:nvSpPr>
        <p:spPr>
          <a:xfrm>
            <a:off x="9759972" y="6150786"/>
            <a:ext cx="1995401" cy="646331"/>
          </a:xfrm>
          <a:prstGeom prst="rect">
            <a:avLst/>
          </a:prstGeom>
          <a:noFill/>
        </p:spPr>
        <p:txBody>
          <a:bodyPr wrap="square" rtlCol="0">
            <a:spAutoFit/>
          </a:bodyPr>
          <a:lstStyle/>
          <a:p>
            <a:r>
              <a:rPr lang="en-US" sz="1800" kern="1200" dirty="0">
                <a:solidFill>
                  <a:schemeClr val="tx1"/>
                </a:solidFill>
                <a:latin typeface="+mn-lt"/>
                <a:ea typeface="+mn-ea"/>
                <a:cs typeface="+mn-cs"/>
              </a:rPr>
              <a:t>Photo By:</a:t>
            </a:r>
          </a:p>
          <a:p>
            <a:r>
              <a:rPr lang="en-US" sz="1800" kern="1200" dirty="0">
                <a:solidFill>
                  <a:schemeClr val="tx1"/>
                </a:solidFill>
                <a:latin typeface="+mn-lt"/>
                <a:ea typeface="+mn-ea"/>
                <a:cs typeface="+mn-cs"/>
                <a:hlinkClick r:id="rId6"/>
              </a:rPr>
              <a:t>Energy Education</a:t>
            </a:r>
            <a:endParaRPr lang="en-US" sz="1800" kern="1200" dirty="0">
              <a:solidFill>
                <a:schemeClr val="tx1"/>
              </a:solidFill>
              <a:latin typeface="+mn-lt"/>
              <a:ea typeface="+mn-ea"/>
              <a:cs typeface="+mn-cs"/>
            </a:endParaRPr>
          </a:p>
        </p:txBody>
      </p:sp>
      <p:sp>
        <p:nvSpPr>
          <p:cNvPr id="11" name="TextBox 10">
            <a:extLst>
              <a:ext uri="{FF2B5EF4-FFF2-40B4-BE49-F238E27FC236}">
                <a16:creationId xmlns:a16="http://schemas.microsoft.com/office/drawing/2014/main" id="{E0F49F3C-3072-4402-B6DF-6ED3C3B66733}"/>
              </a:ext>
            </a:extLst>
          </p:cNvPr>
          <p:cNvSpPr txBox="1"/>
          <p:nvPr/>
        </p:nvSpPr>
        <p:spPr>
          <a:xfrm>
            <a:off x="10363199" y="60883"/>
            <a:ext cx="1828800" cy="923330"/>
          </a:xfrm>
          <a:prstGeom prst="rect">
            <a:avLst/>
          </a:prstGeom>
          <a:noFill/>
        </p:spPr>
        <p:txBody>
          <a:bodyPr wrap="square" rtlCol="0">
            <a:spAutoFit/>
          </a:bodyPr>
          <a:lstStyle/>
          <a:p>
            <a:r>
              <a:rPr lang="en-US" sz="1800" kern="1200" dirty="0">
                <a:solidFill>
                  <a:schemeClr val="tx1"/>
                </a:solidFill>
                <a:latin typeface="+mn-lt"/>
                <a:ea typeface="+mn-ea"/>
                <a:cs typeface="+mn-cs"/>
              </a:rPr>
              <a:t>Photo By:</a:t>
            </a:r>
          </a:p>
          <a:p>
            <a:r>
              <a:rPr lang="en-US" dirty="0">
                <a:hlinkClick r:id="rId7"/>
              </a:rPr>
              <a:t>Wikipedia</a:t>
            </a:r>
            <a:endParaRPr lang="en-US" sz="1800" kern="1200" dirty="0">
              <a:solidFill>
                <a:schemeClr val="tx1"/>
              </a:solidFill>
              <a:latin typeface="+mn-lt"/>
              <a:ea typeface="+mn-ea"/>
              <a:cs typeface="+mn-cs"/>
            </a:endParaRPr>
          </a:p>
          <a:p>
            <a:endParaRPr lang="en-US" sz="1800" kern="1200" dirty="0">
              <a:solidFill>
                <a:schemeClr val="tx1"/>
              </a:solidFill>
              <a:latin typeface="+mn-lt"/>
              <a:ea typeface="+mn-ea"/>
              <a:cs typeface="+mn-cs"/>
            </a:endParaRPr>
          </a:p>
        </p:txBody>
      </p:sp>
      <p:sp>
        <p:nvSpPr>
          <p:cNvPr id="12" name="TextBox 11">
            <a:extLst>
              <a:ext uri="{FF2B5EF4-FFF2-40B4-BE49-F238E27FC236}">
                <a16:creationId xmlns:a16="http://schemas.microsoft.com/office/drawing/2014/main" id="{73CF529B-3555-4440-9736-B82AF175D25B}"/>
              </a:ext>
            </a:extLst>
          </p:cNvPr>
          <p:cNvSpPr txBox="1"/>
          <p:nvPr/>
        </p:nvSpPr>
        <p:spPr>
          <a:xfrm>
            <a:off x="5056858" y="121765"/>
            <a:ext cx="1828800" cy="646331"/>
          </a:xfrm>
          <a:prstGeom prst="rect">
            <a:avLst/>
          </a:prstGeom>
          <a:noFill/>
        </p:spPr>
        <p:txBody>
          <a:bodyPr wrap="square" rtlCol="0">
            <a:spAutoFit/>
          </a:bodyPr>
          <a:lstStyle/>
          <a:p>
            <a:r>
              <a:rPr lang="en-US" sz="1800" kern="1200" dirty="0">
                <a:solidFill>
                  <a:schemeClr val="tx1"/>
                </a:solidFill>
                <a:latin typeface="+mn-lt"/>
                <a:ea typeface="+mn-ea"/>
                <a:cs typeface="+mn-cs"/>
              </a:rPr>
              <a:t>Photo By:</a:t>
            </a:r>
            <a:br>
              <a:rPr lang="en-US" sz="1800" kern="1200" dirty="0">
                <a:solidFill>
                  <a:schemeClr val="tx1"/>
                </a:solidFill>
                <a:latin typeface="+mn-lt"/>
                <a:ea typeface="+mn-ea"/>
                <a:cs typeface="+mn-cs"/>
              </a:rPr>
            </a:br>
            <a:r>
              <a:rPr lang="en-US" sz="1800" kern="1200" dirty="0">
                <a:solidFill>
                  <a:schemeClr val="tx1"/>
                </a:solidFill>
                <a:latin typeface="+mn-lt"/>
                <a:ea typeface="+mn-ea"/>
                <a:cs typeface="+mn-cs"/>
                <a:hlinkClick r:id="rId8"/>
              </a:rPr>
              <a:t>The Guardian</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14823802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2E2E2E-84F1-02A1-B448-289AEA5FA073}"/>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a:t>
            </a:r>
          </a:p>
        </p:txBody>
      </p:sp>
      <p:sp>
        <p:nvSpPr>
          <p:cNvPr id="7" name="Text Placeholder 6">
            <a:extLst>
              <a:ext uri="{FF2B5EF4-FFF2-40B4-BE49-F238E27FC236}">
                <a16:creationId xmlns:a16="http://schemas.microsoft.com/office/drawing/2014/main" id="{5D259544-A505-56A1-6E32-AC3B8C3D7097}"/>
              </a:ext>
            </a:extLst>
          </p:cNvPr>
          <p:cNvSpPr>
            <a:spLocks noGrp="1"/>
          </p:cNvSpPr>
          <p:nvPr>
            <p:ph type="body" idx="1"/>
          </p:nvPr>
        </p:nvSpPr>
        <p:spPr/>
        <p:txBody>
          <a:bodyPr/>
          <a:lstStyle/>
          <a:p>
            <a:r>
              <a:rPr lang="en-US" dirty="0"/>
              <a:t>Chapter 7</a:t>
            </a:r>
          </a:p>
        </p:txBody>
      </p:sp>
    </p:spTree>
    <p:extLst>
      <p:ext uri="{BB962C8B-B14F-4D97-AF65-F5344CB8AC3E}">
        <p14:creationId xmlns:p14="http://schemas.microsoft.com/office/powerpoint/2010/main" val="2743973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22169ABC-CF5F-FDB7-E017-1BF7D2B5392C}"/>
              </a:ext>
            </a:extLst>
          </p:cNvPr>
          <p:cNvSpPr>
            <a:spLocks noGrp="1"/>
          </p:cNvSpPr>
          <p:nvPr>
            <p:ph type="title"/>
          </p:nvPr>
        </p:nvSpPr>
        <p:spPr>
          <a:xfrm>
            <a:off x="289248" y="1123837"/>
            <a:ext cx="6451110" cy="1255469"/>
          </a:xfrm>
        </p:spPr>
        <p:txBody>
          <a:bodyPr>
            <a:normAutofit/>
          </a:bodyPr>
          <a:lstStyle/>
          <a:p>
            <a:r>
              <a:rPr lang="en-US" dirty="0">
                <a:latin typeface="Aharoni" panose="02010803020104030203" pitchFamily="2" charset="-79"/>
                <a:cs typeface="Aharoni" panose="02010803020104030203" pitchFamily="2" charset="-79"/>
              </a:rPr>
              <a:t>Genesis 7: The Global Flood</a:t>
            </a:r>
          </a:p>
        </p:txBody>
      </p:sp>
      <p:sp>
        <p:nvSpPr>
          <p:cNvPr id="5" name="Content Placeholder 4">
            <a:extLst>
              <a:ext uri="{FF2B5EF4-FFF2-40B4-BE49-F238E27FC236}">
                <a16:creationId xmlns:a16="http://schemas.microsoft.com/office/drawing/2014/main" id="{BD2AABAF-2CD8-A216-EE7E-1FC4E997F3BE}"/>
              </a:ext>
            </a:extLst>
          </p:cNvPr>
          <p:cNvSpPr>
            <a:spLocks noGrp="1"/>
          </p:cNvSpPr>
          <p:nvPr>
            <p:ph idx="1"/>
          </p:nvPr>
        </p:nvSpPr>
        <p:spPr>
          <a:xfrm>
            <a:off x="289248" y="2510395"/>
            <a:ext cx="6451109" cy="3274586"/>
          </a:xfrm>
        </p:spPr>
        <p:txBody>
          <a:bodyPr anchor="t">
            <a:normAutofit fontScale="92500" lnSpcReduction="10000"/>
          </a:bodyPr>
          <a:lstStyle/>
          <a:p>
            <a:pPr>
              <a:buClr>
                <a:schemeClr val="bg1"/>
              </a:buClr>
            </a:pPr>
            <a:r>
              <a:rPr lang="en-US" dirty="0">
                <a:solidFill>
                  <a:srgbClr val="FFFFFF"/>
                </a:solidFill>
              </a:rPr>
              <a:t>In these verses, we can see that GOD instructs Noah as to how the animals must be gathered in the ark.</a:t>
            </a:r>
          </a:p>
          <a:p>
            <a:pPr>
              <a:buClr>
                <a:schemeClr val="bg1"/>
              </a:buClr>
            </a:pPr>
            <a:r>
              <a:rPr lang="en-US" dirty="0">
                <a:solidFill>
                  <a:srgbClr val="FFFFFF"/>
                </a:solidFill>
              </a:rPr>
              <a:t>Of each kind of clean animal, there were to be seven males and seven females. Of the unclean animals, there were to be two males and two females. Of all fowls, there were to be seven males and seven females. (Leviticus 11:1-31)</a:t>
            </a:r>
          </a:p>
          <a:p>
            <a:pPr>
              <a:buClr>
                <a:schemeClr val="bg1"/>
              </a:buClr>
            </a:pPr>
            <a:r>
              <a:rPr lang="en-US" dirty="0">
                <a:solidFill>
                  <a:srgbClr val="FFFFFF"/>
                </a:solidFill>
              </a:rPr>
              <a:t>The scripture describes how Noah, his family, and all the animals entered the ark, and GOD shut them in. </a:t>
            </a:r>
          </a:p>
          <a:p>
            <a:pPr>
              <a:buClr>
                <a:schemeClr val="bg1"/>
              </a:buClr>
            </a:pPr>
            <a:r>
              <a:rPr lang="en-US" dirty="0">
                <a:solidFill>
                  <a:srgbClr val="FFFFFF"/>
                </a:solidFill>
              </a:rPr>
              <a:t>As the rain raged on for forty days and forty nights, the sea level rose 15 cubits (about 23 ft.), covering the mountains.</a:t>
            </a:r>
          </a:p>
          <a:p>
            <a:pPr>
              <a:buClr>
                <a:schemeClr val="bg1"/>
              </a:buClr>
            </a:pPr>
            <a:r>
              <a:rPr lang="en-US" dirty="0">
                <a:solidFill>
                  <a:srgbClr val="FFFFFF"/>
                </a:solidFill>
              </a:rPr>
              <a:t>All living things on the dry land outside of the ark died.</a:t>
            </a:r>
          </a:p>
        </p:txBody>
      </p:sp>
      <p:pic>
        <p:nvPicPr>
          <p:cNvPr id="7" name="Picture 6" descr="A picture containing text, mammal, old&#10;&#10;Description automatically generated">
            <a:extLst>
              <a:ext uri="{FF2B5EF4-FFF2-40B4-BE49-F238E27FC236}">
                <a16:creationId xmlns:a16="http://schemas.microsoft.com/office/drawing/2014/main" id="{873D31AC-33FB-E100-46FE-9D04B964843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592" r="14744"/>
          <a:stretch/>
        </p:blipFill>
        <p:spPr>
          <a:xfrm>
            <a:off x="7545032" y="759599"/>
            <a:ext cx="3778286" cy="5330650"/>
          </a:xfrm>
          <a:prstGeom prst="rect">
            <a:avLst/>
          </a:prstGeom>
        </p:spPr>
      </p:pic>
      <p:sp>
        <p:nvSpPr>
          <p:cNvPr id="9" name="TextBox 8">
            <a:extLst>
              <a:ext uri="{FF2B5EF4-FFF2-40B4-BE49-F238E27FC236}">
                <a16:creationId xmlns:a16="http://schemas.microsoft.com/office/drawing/2014/main" id="{C53A4B87-D65E-7116-B76E-B0889CB28EB9}"/>
              </a:ext>
            </a:extLst>
          </p:cNvPr>
          <p:cNvSpPr txBox="1"/>
          <p:nvPr/>
        </p:nvSpPr>
        <p:spPr>
          <a:xfrm>
            <a:off x="10255169" y="6098401"/>
            <a:ext cx="1225255" cy="646331"/>
          </a:xfrm>
          <a:prstGeom prst="rect">
            <a:avLst/>
          </a:prstGeom>
          <a:noFill/>
        </p:spPr>
        <p:txBody>
          <a:bodyPr wrap="square" rtlCol="0">
            <a:spAutoFit/>
          </a:bodyPr>
          <a:lstStyle/>
          <a:p>
            <a:r>
              <a:rPr lang="en-US" dirty="0"/>
              <a:t>Photo By:</a:t>
            </a:r>
          </a:p>
          <a:p>
            <a:r>
              <a:rPr lang="en-US" dirty="0">
                <a:hlinkClick r:id="rId3"/>
              </a:rPr>
              <a:t>Wikipedia</a:t>
            </a:r>
            <a:endParaRPr lang="en-US" dirty="0"/>
          </a:p>
        </p:txBody>
      </p:sp>
    </p:spTree>
    <p:extLst>
      <p:ext uri="{BB962C8B-B14F-4D97-AF65-F5344CB8AC3E}">
        <p14:creationId xmlns:p14="http://schemas.microsoft.com/office/powerpoint/2010/main" val="2691693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wo people sitting on a beach&#10;&#10;Description automatically generated with low confidence">
            <a:extLst>
              <a:ext uri="{FF2B5EF4-FFF2-40B4-BE49-F238E27FC236}">
                <a16:creationId xmlns:a16="http://schemas.microsoft.com/office/drawing/2014/main" id="{4ADFBB15-7419-C675-46B9-BAEA29ACB2E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10670" r="9092" b="12703"/>
          <a:stretch/>
        </p:blipFill>
        <p:spPr>
          <a:xfrm>
            <a:off x="20" y="1"/>
            <a:ext cx="12188932" cy="6858000"/>
          </a:xfrm>
          <a:prstGeom prst="rect">
            <a:avLst/>
          </a:prstGeom>
        </p:spPr>
      </p:pic>
      <p:sp>
        <p:nvSpPr>
          <p:cNvPr id="19" name="Rectangle 18">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6D0F41-F340-C1B5-BBE9-81998570D7F9}"/>
              </a:ext>
            </a:extLst>
          </p:cNvPr>
          <p:cNvSpPr>
            <a:spLocks noGrp="1"/>
          </p:cNvSpPr>
          <p:nvPr>
            <p:ph type="title"/>
          </p:nvPr>
        </p:nvSpPr>
        <p:spPr>
          <a:xfrm>
            <a:off x="289248" y="1123837"/>
            <a:ext cx="6451110" cy="1255469"/>
          </a:xfrm>
        </p:spPr>
        <p:txBody>
          <a:bodyPr>
            <a:normAutofit/>
          </a:bodyPr>
          <a:lstStyle/>
          <a:p>
            <a:r>
              <a:rPr lang="en-US">
                <a:ln w="15875">
                  <a:solidFill>
                    <a:srgbClr val="FFFFFF"/>
                  </a:solidFill>
                </a:ln>
                <a:latin typeface="Aharoni" panose="02010803020104030203" pitchFamily="2" charset="-79"/>
                <a:cs typeface="Aharoni" panose="02010803020104030203" pitchFamily="2" charset="-79"/>
              </a:rPr>
              <a:t>Genesis 7: Baptism</a:t>
            </a:r>
          </a:p>
        </p:txBody>
      </p:sp>
      <p:sp>
        <p:nvSpPr>
          <p:cNvPr id="3" name="Content Placeholder 2">
            <a:extLst>
              <a:ext uri="{FF2B5EF4-FFF2-40B4-BE49-F238E27FC236}">
                <a16:creationId xmlns:a16="http://schemas.microsoft.com/office/drawing/2014/main" id="{C362D313-F201-4C95-D258-1678FEEA291C}"/>
              </a:ext>
            </a:extLst>
          </p:cNvPr>
          <p:cNvSpPr>
            <a:spLocks noGrp="1"/>
          </p:cNvSpPr>
          <p:nvPr>
            <p:ph idx="1"/>
          </p:nvPr>
        </p:nvSpPr>
        <p:spPr>
          <a:xfrm>
            <a:off x="289248" y="2232837"/>
            <a:ext cx="6451110" cy="3552144"/>
          </a:xfrm>
        </p:spPr>
        <p:txBody>
          <a:bodyPr anchor="t">
            <a:normAutofit/>
          </a:bodyPr>
          <a:lstStyle/>
          <a:p>
            <a:pPr>
              <a:buFont typeface="Arial" panose="020B0604020202020204" pitchFamily="34" charset="0"/>
              <a:buChar char="•"/>
            </a:pPr>
            <a:r>
              <a:rPr lang="en-US" altLang="en-US" sz="1600" b="1" dirty="0">
                <a:solidFill>
                  <a:srgbClr val="FFFFFF"/>
                </a:solidFill>
              </a:rPr>
              <a:t>THE ARK &amp; BAPTISM</a:t>
            </a:r>
            <a:br>
              <a:rPr lang="en-US" altLang="en-US" sz="1600" dirty="0">
                <a:solidFill>
                  <a:srgbClr val="FFFFFF"/>
                </a:solidFill>
              </a:rPr>
            </a:br>
            <a:endParaRPr lang="en-US" altLang="en-US" sz="1600" dirty="0">
              <a:solidFill>
                <a:srgbClr val="FFFFFF"/>
              </a:solidFill>
            </a:endParaRPr>
          </a:p>
          <a:p>
            <a:pPr>
              <a:buFont typeface="Arial" panose="020B0604020202020204" pitchFamily="34" charset="0"/>
              <a:buChar char="•"/>
            </a:pPr>
            <a:r>
              <a:rPr lang="en-US" altLang="en-US" sz="1600" dirty="0">
                <a:solidFill>
                  <a:srgbClr val="FFFFFF"/>
                </a:solidFill>
              </a:rPr>
              <a:t>In 1 Peter 3:20-21, the apostle Peter makes the comparison of Noah's salvation in the ark, and our salvation by baptism:</a:t>
            </a:r>
            <a:br>
              <a:rPr lang="en-US" altLang="en-US" sz="1600" dirty="0">
                <a:solidFill>
                  <a:srgbClr val="FFFFFF"/>
                </a:solidFill>
              </a:rPr>
            </a:br>
            <a:br>
              <a:rPr lang="en-US" altLang="en-US" sz="1600" dirty="0">
                <a:solidFill>
                  <a:srgbClr val="FFFFFF"/>
                </a:solidFill>
              </a:rPr>
            </a:br>
            <a:r>
              <a:rPr lang="en-US" altLang="en-US" sz="1600" b="1" i="1" dirty="0">
                <a:solidFill>
                  <a:srgbClr val="FFFFFF"/>
                </a:solidFill>
              </a:rPr>
              <a:t>"...God waited in the days of Noah, while the ark was a preparing, wherein few, that is, eight souls were saved by water. The like figure whereunto even baptism doth also now SAVE us.“</a:t>
            </a:r>
          </a:p>
          <a:p>
            <a:pPr>
              <a:buFont typeface="Arial" panose="020B0604020202020204" pitchFamily="34" charset="0"/>
              <a:buChar char="•"/>
            </a:pPr>
            <a:r>
              <a:rPr lang="en-US" altLang="en-US" sz="1600" dirty="0">
                <a:solidFill>
                  <a:srgbClr val="FFFFFF"/>
                </a:solidFill>
              </a:rPr>
              <a:t>For people to say they are saved before baptism is to say that Noah and his family were saved before the flood! Noah's obedience and work did not earn him salvation, but if he had not worked to build the ark, he would have been lost! In the same way, baptism does not earn us salvation, but we must be baptized to be saved. Peter says "baptism doth also now save us."</a:t>
            </a:r>
          </a:p>
        </p:txBody>
      </p:sp>
      <p:sp>
        <p:nvSpPr>
          <p:cNvPr id="21" name="Rectangle 20">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01019EEC-0DBC-CA4F-D4A7-FF681B78486D}"/>
              </a:ext>
            </a:extLst>
          </p:cNvPr>
          <p:cNvSpPr txBox="1"/>
          <p:nvPr/>
        </p:nvSpPr>
        <p:spPr>
          <a:xfrm>
            <a:off x="10866474" y="6181564"/>
            <a:ext cx="1509823" cy="584775"/>
          </a:xfrm>
          <a:prstGeom prst="rect">
            <a:avLst/>
          </a:prstGeom>
          <a:noFill/>
        </p:spPr>
        <p:txBody>
          <a:bodyPr wrap="square" rtlCol="0">
            <a:spAutoFit/>
          </a:bodyPr>
          <a:lstStyle/>
          <a:p>
            <a:r>
              <a:rPr lang="en-US" sz="1600" dirty="0">
                <a:solidFill>
                  <a:schemeClr val="bg1"/>
                </a:solidFill>
              </a:rPr>
              <a:t>Photo By:</a:t>
            </a:r>
          </a:p>
          <a:p>
            <a:r>
              <a:rPr lang="en-US" sz="1600" dirty="0">
                <a:solidFill>
                  <a:srgbClr val="00B0F0"/>
                </a:solidFill>
                <a:hlinkClick r:id="rId4">
                  <a:extLst>
                    <a:ext uri="{A12FA001-AC4F-418D-AE19-62706E023703}">
                      <ahyp:hlinkClr xmlns:ahyp="http://schemas.microsoft.com/office/drawing/2018/hyperlinkcolor" val="tx"/>
                    </a:ext>
                  </a:extLst>
                </a:hlinkClick>
              </a:rPr>
              <a:t>Groundwork</a:t>
            </a:r>
            <a:endParaRPr lang="en-US" sz="1600" dirty="0">
              <a:solidFill>
                <a:srgbClr val="00B0F0"/>
              </a:solidFill>
            </a:endParaRPr>
          </a:p>
        </p:txBody>
      </p:sp>
    </p:spTree>
    <p:extLst>
      <p:ext uri="{BB962C8B-B14F-4D97-AF65-F5344CB8AC3E}">
        <p14:creationId xmlns:p14="http://schemas.microsoft.com/office/powerpoint/2010/main" val="3897893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EFB2-4E79-A793-F6A5-5F4B004F8543}"/>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7: Questions and Answers</a:t>
            </a:r>
          </a:p>
        </p:txBody>
      </p:sp>
      <p:sp>
        <p:nvSpPr>
          <p:cNvPr id="3" name="Content Placeholder 2">
            <a:extLst>
              <a:ext uri="{FF2B5EF4-FFF2-40B4-BE49-F238E27FC236}">
                <a16:creationId xmlns:a16="http://schemas.microsoft.com/office/drawing/2014/main" id="{45BFAA6D-310D-85FD-1AAB-5E4BB1C07DFC}"/>
              </a:ext>
            </a:extLst>
          </p:cNvPr>
          <p:cNvSpPr>
            <a:spLocks noGrp="1"/>
          </p:cNvSpPr>
          <p:nvPr>
            <p:ph idx="1"/>
          </p:nvPr>
        </p:nvSpPr>
        <p:spPr>
          <a:xfrm>
            <a:off x="3869268" y="864108"/>
            <a:ext cx="7810114" cy="5134910"/>
          </a:xfrm>
        </p:spPr>
        <p:txBody>
          <a:bodyPr>
            <a:normAutofit/>
          </a:bodyPr>
          <a:lstStyle/>
          <a:p>
            <a:r>
              <a:rPr lang="en-US" dirty="0"/>
              <a:t>After the Flood, GOD gave man permission to eat living things. Would this be an example of GOD changing HIS preset laws?</a:t>
            </a:r>
          </a:p>
          <a:p>
            <a:r>
              <a:rPr lang="en-US" dirty="0"/>
              <a:t>In Genesis 9:3, the words “shall be”, in the original Hebrew, mean “to be, to become, to exist”. </a:t>
            </a:r>
          </a:p>
          <a:p>
            <a:r>
              <a:rPr lang="en-US" altLang="en-US" sz="2000" dirty="0"/>
              <a:t>Thus, GOD did not </a:t>
            </a:r>
            <a:r>
              <a:rPr lang="en-US" altLang="en-US" sz="2000" i="1" dirty="0"/>
              <a:t>command</a:t>
            </a:r>
            <a:r>
              <a:rPr lang="en-US" altLang="en-US" sz="2000" dirty="0"/>
              <a:t> us to eat meat, he </a:t>
            </a:r>
            <a:r>
              <a:rPr lang="en-US" altLang="en-US" sz="2000" i="1" dirty="0"/>
              <a:t>allowed </a:t>
            </a:r>
            <a:r>
              <a:rPr lang="en-US" altLang="en-US" sz="2000" dirty="0"/>
              <a:t>us to. Mankind in their fallen state wanted to eat meat, so GOD set rules for eating it (Leviticus 11, Genesis 9:4, Acts 15:29). This does not mean that he </a:t>
            </a:r>
            <a:r>
              <a:rPr lang="en-US" altLang="en-US" sz="2000" i="1" dirty="0"/>
              <a:t>wanted </a:t>
            </a:r>
            <a:r>
              <a:rPr lang="en-US" altLang="en-US" sz="2000" dirty="0"/>
              <a:t>us to eat meat.</a:t>
            </a:r>
          </a:p>
          <a:p>
            <a:r>
              <a:rPr lang="en-US" altLang="en-US" dirty="0"/>
              <a:t>There are many examples of GOD “conceding” to man in the Bible:</a:t>
            </a:r>
          </a:p>
          <a:p>
            <a:pPr lvl="1"/>
            <a:r>
              <a:rPr lang="en-US" altLang="en-US" sz="2000" dirty="0"/>
              <a:t>Numbers 11:4-6, 10, 18, 31-33: GOD “gave in” to the Israelites in the wilderness when they whined for flesh to eat instead of the manna. Although it wasn’t GOD’s desire for them to eat the quail, he “allowed it”.</a:t>
            </a:r>
          </a:p>
          <a:p>
            <a:pPr lvl="1"/>
            <a:r>
              <a:rPr lang="en-US" altLang="en-US" sz="2000" dirty="0"/>
              <a:t>Matthew 19:8: GOD explained that it was because of the hardness of the people’s hearts that Moses gave permission for divorce. Of course, GOD is against divorce (Mark 10:9).</a:t>
            </a:r>
            <a:endParaRPr lang="en-US" sz="2000" dirty="0"/>
          </a:p>
        </p:txBody>
      </p:sp>
    </p:spTree>
    <p:extLst>
      <p:ext uri="{BB962C8B-B14F-4D97-AF65-F5344CB8AC3E}">
        <p14:creationId xmlns:p14="http://schemas.microsoft.com/office/powerpoint/2010/main" val="148844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D2F785-C9CD-4B61-80AD-A8015EBE067F}"/>
              </a:ext>
            </a:extLst>
          </p:cNvPr>
          <p:cNvSpPr>
            <a:spLocks noGrp="1"/>
          </p:cNvSpPr>
          <p:nvPr>
            <p:ph type="title"/>
          </p:nvPr>
        </p:nvSpPr>
        <p:spPr>
          <a:xfrm>
            <a:off x="300688" y="925033"/>
            <a:ext cx="6451110" cy="1255469"/>
          </a:xfrm>
        </p:spPr>
        <p:txBody>
          <a:bodyPr>
            <a:normAutofit/>
          </a:bodyPr>
          <a:lstStyle/>
          <a:p>
            <a:r>
              <a:rPr lang="en-US" dirty="0">
                <a:latin typeface="Aharoni" panose="02010803020104030203" pitchFamily="2" charset="-79"/>
                <a:cs typeface="Aharoni" panose="02010803020104030203" pitchFamily="2" charset="-79"/>
              </a:rPr>
              <a:t>The Days of Creation</a:t>
            </a:r>
            <a:endParaRPr lang="en-US" dirty="0"/>
          </a:p>
        </p:txBody>
      </p:sp>
      <p:sp>
        <p:nvSpPr>
          <p:cNvPr id="3" name="Content Placeholder 2">
            <a:extLst>
              <a:ext uri="{FF2B5EF4-FFF2-40B4-BE49-F238E27FC236}">
                <a16:creationId xmlns:a16="http://schemas.microsoft.com/office/drawing/2014/main" id="{FA6B27A3-DF64-4EDA-81D8-790DDEABFBE5}"/>
              </a:ext>
            </a:extLst>
          </p:cNvPr>
          <p:cNvSpPr>
            <a:spLocks noGrp="1"/>
          </p:cNvSpPr>
          <p:nvPr>
            <p:ph idx="1"/>
          </p:nvPr>
        </p:nvSpPr>
        <p:spPr>
          <a:xfrm>
            <a:off x="289248" y="2083981"/>
            <a:ext cx="6643180" cy="3848986"/>
          </a:xfrm>
        </p:spPr>
        <p:txBody>
          <a:bodyPr anchor="t">
            <a:normAutofit lnSpcReduction="10000"/>
          </a:bodyPr>
          <a:lstStyle/>
          <a:p>
            <a:pPr>
              <a:buClr>
                <a:schemeClr val="bg1"/>
              </a:buClr>
            </a:pPr>
            <a:r>
              <a:rPr lang="en-US" altLang="en-US" sz="1800" dirty="0">
                <a:solidFill>
                  <a:srgbClr val="FFFFFF"/>
                </a:solidFill>
              </a:rPr>
              <a:t>Day 1: creation of light and its separation from darkness. </a:t>
            </a:r>
          </a:p>
          <a:p>
            <a:pPr>
              <a:buClr>
                <a:schemeClr val="bg1"/>
              </a:buClr>
            </a:pPr>
            <a:r>
              <a:rPr lang="en-US" altLang="en-US" sz="1800" dirty="0">
                <a:solidFill>
                  <a:srgbClr val="FFFFFF"/>
                </a:solidFill>
              </a:rPr>
              <a:t>Day 2: separation of the sky and oceans. </a:t>
            </a:r>
          </a:p>
          <a:p>
            <a:pPr>
              <a:buClr>
                <a:schemeClr val="bg1"/>
              </a:buClr>
            </a:pPr>
            <a:r>
              <a:rPr lang="en-US" altLang="en-US" sz="1800" dirty="0">
                <a:solidFill>
                  <a:srgbClr val="FFFFFF"/>
                </a:solidFill>
              </a:rPr>
              <a:t>Day 3: separation of land from the oceans; spreading of plants and grass and trees across the land. </a:t>
            </a:r>
          </a:p>
          <a:p>
            <a:pPr>
              <a:buClr>
                <a:schemeClr val="bg1"/>
              </a:buClr>
            </a:pPr>
            <a:r>
              <a:rPr lang="en-US" altLang="en-US" sz="1800" dirty="0">
                <a:solidFill>
                  <a:srgbClr val="FFFFFF"/>
                </a:solidFill>
              </a:rPr>
              <a:t>Day 4: Creation of the sun, moon, and stars. </a:t>
            </a:r>
          </a:p>
          <a:p>
            <a:pPr>
              <a:buClr>
                <a:schemeClr val="bg1"/>
              </a:buClr>
            </a:pPr>
            <a:r>
              <a:rPr lang="en-US" altLang="en-US" sz="1800" dirty="0">
                <a:solidFill>
                  <a:srgbClr val="FFFFFF"/>
                </a:solidFill>
              </a:rPr>
              <a:t>Day 5: Creation of sea animals and birds. </a:t>
            </a:r>
          </a:p>
          <a:p>
            <a:pPr>
              <a:buClr>
                <a:schemeClr val="bg1"/>
              </a:buClr>
            </a:pPr>
            <a:r>
              <a:rPr lang="en-US" altLang="en-US" sz="1800" dirty="0">
                <a:solidFill>
                  <a:srgbClr val="FFFFFF"/>
                </a:solidFill>
              </a:rPr>
              <a:t>Day 6: Creation of the land animals. Creation of humanity.</a:t>
            </a:r>
          </a:p>
          <a:p>
            <a:pPr>
              <a:buClr>
                <a:schemeClr val="bg1"/>
              </a:buClr>
            </a:pPr>
            <a:r>
              <a:rPr lang="en-US" altLang="en-US" sz="1800" dirty="0">
                <a:solidFill>
                  <a:srgbClr val="FFFFFF"/>
                </a:solidFill>
              </a:rPr>
              <a:t>Day 7: God rested. </a:t>
            </a:r>
          </a:p>
          <a:p>
            <a:pPr>
              <a:buClr>
                <a:schemeClr val="bg1"/>
              </a:buClr>
            </a:pPr>
            <a:r>
              <a:rPr lang="en-US" altLang="en-US" sz="1800" dirty="0">
                <a:solidFill>
                  <a:srgbClr val="FFFFFF"/>
                </a:solidFill>
              </a:rPr>
              <a:t>Followers of the Documentary Hypothesis believe this to have been a later addition, placed there to give theological justification for the Sabbath (Saturday as a day of rest). </a:t>
            </a:r>
          </a:p>
          <a:p>
            <a:endParaRPr lang="en-US" sz="1400" dirty="0">
              <a:solidFill>
                <a:srgbClr val="FFFFFF"/>
              </a:solidFill>
            </a:endParaRPr>
          </a:p>
        </p:txBody>
      </p:sp>
      <p:pic>
        <p:nvPicPr>
          <p:cNvPr id="5" name="Picture 4">
            <a:extLst>
              <a:ext uri="{FF2B5EF4-FFF2-40B4-BE49-F238E27FC236}">
                <a16:creationId xmlns:a16="http://schemas.microsoft.com/office/drawing/2014/main" id="{7D9437F6-EE31-4F5D-9B23-874991141C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95668" y="1185921"/>
            <a:ext cx="4477014" cy="4477014"/>
          </a:xfrm>
          <a:prstGeom prst="rect">
            <a:avLst/>
          </a:prstGeom>
        </p:spPr>
      </p:pic>
      <p:sp>
        <p:nvSpPr>
          <p:cNvPr id="23" name="Rectangle 2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44F80BA-030F-408C-A097-4028EB3B82A0}"/>
              </a:ext>
            </a:extLst>
          </p:cNvPr>
          <p:cNvSpPr/>
          <p:nvPr/>
        </p:nvSpPr>
        <p:spPr>
          <a:xfrm>
            <a:off x="9975875" y="5548196"/>
            <a:ext cx="1839989" cy="600164"/>
          </a:xfrm>
          <a:prstGeom prst="rect">
            <a:avLst/>
          </a:prstGeom>
        </p:spPr>
        <p:txBody>
          <a:bodyPr wrap="square">
            <a:spAutoFit/>
          </a:bodyPr>
          <a:lstStyle/>
          <a:p>
            <a:r>
              <a:rPr lang="en-US" sz="1100" dirty="0">
                <a:latin typeface="+mj-lt"/>
              </a:rPr>
              <a:t>Photo By:</a:t>
            </a:r>
            <a:endParaRPr lang="en-US" sz="1100" dirty="0">
              <a:latin typeface="+mj-lt"/>
              <a:hlinkClick r:id="rId4">
                <a:extLst>
                  <a:ext uri="{A12FA001-AC4F-418D-AE19-62706E023703}">
                    <ahyp:hlinkClr xmlns:ahyp="http://schemas.microsoft.com/office/drawing/2018/hyperlinkcolor" val="tx"/>
                  </a:ext>
                </a:extLst>
              </a:hlinkClick>
            </a:endParaRPr>
          </a:p>
          <a:p>
            <a:r>
              <a:rPr lang="en-US" sz="1100" dirty="0">
                <a:solidFill>
                  <a:srgbClr val="F49100"/>
                </a:solidFill>
                <a:latin typeface="+mj-lt"/>
                <a:hlinkClick r:id="rId4">
                  <a:extLst>
                    <a:ext uri="{A12FA001-AC4F-418D-AE19-62706E023703}">
                      <ahyp:hlinkClr xmlns:ahyp="http://schemas.microsoft.com/office/drawing/2018/hyperlinkcolor" val="tx"/>
                    </a:ext>
                  </a:extLst>
                </a:hlinkClick>
              </a:rPr>
              <a:t>Christian Publishing House Blog</a:t>
            </a:r>
            <a:endParaRPr lang="en-US" sz="1100" dirty="0">
              <a:latin typeface="+mj-lt"/>
            </a:endParaRPr>
          </a:p>
        </p:txBody>
      </p:sp>
    </p:spTree>
    <p:extLst>
      <p:ext uri="{BB962C8B-B14F-4D97-AF65-F5344CB8AC3E}">
        <p14:creationId xmlns:p14="http://schemas.microsoft.com/office/powerpoint/2010/main" val="86812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C06A-3BF0-00D7-B732-EDCAFCE80A17}"/>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 7: Questions and Answers</a:t>
            </a:r>
            <a:endParaRPr lang="en-US" dirty="0"/>
          </a:p>
        </p:txBody>
      </p:sp>
      <p:sp>
        <p:nvSpPr>
          <p:cNvPr id="3" name="Content Placeholder 2">
            <a:extLst>
              <a:ext uri="{FF2B5EF4-FFF2-40B4-BE49-F238E27FC236}">
                <a16:creationId xmlns:a16="http://schemas.microsoft.com/office/drawing/2014/main" id="{907032D2-F2DE-7CCE-0EEF-AB91282FBE25}"/>
              </a:ext>
            </a:extLst>
          </p:cNvPr>
          <p:cNvSpPr>
            <a:spLocks noGrp="1"/>
          </p:cNvSpPr>
          <p:nvPr>
            <p:ph idx="1"/>
          </p:nvPr>
        </p:nvSpPr>
        <p:spPr/>
        <p:txBody>
          <a:bodyPr/>
          <a:lstStyle/>
          <a:p>
            <a:r>
              <a:rPr lang="en-US" dirty="0"/>
              <a:t>The killing of innocent flesh, whether human or animal, for any reason, was not God’s original intent for man or animals.  There was no violence of any kind before the Fall, neither will any of God’s creatures hurt nor destroy each other in the world to come.</a:t>
            </a:r>
          </a:p>
          <a:p>
            <a:r>
              <a:rPr lang="en-US" dirty="0"/>
              <a:t>Psalm, 145:10,21, Psalm 148:10-13, Psalm 150:6, Isaiah 42:10, Revelation 5:13</a:t>
            </a:r>
          </a:p>
          <a:p>
            <a:r>
              <a:rPr lang="en-US" dirty="0"/>
              <a:t>Numbers 16:22, Numbers 27:16, Ecclesiastes 3:18-21, </a:t>
            </a:r>
          </a:p>
          <a:p>
            <a:r>
              <a:rPr lang="en-US" dirty="0"/>
              <a:t>Isaiah 40:5, Isaiah 52:10, Psalm 36:6, Psalm 104:24-30, Nehemiah 9:6, Mark 16:15, </a:t>
            </a:r>
          </a:p>
          <a:p>
            <a:r>
              <a:rPr lang="en-US" dirty="0"/>
              <a:t>Luke 3:6, Acts 3:20,21, Romans 8:19-21, 1 Corinthians 15:22,38-44, Colossians 1:19,20,23, Hebrews 1:1</a:t>
            </a:r>
          </a:p>
        </p:txBody>
      </p:sp>
    </p:spTree>
    <p:extLst>
      <p:ext uri="{BB962C8B-B14F-4D97-AF65-F5344CB8AC3E}">
        <p14:creationId xmlns:p14="http://schemas.microsoft.com/office/powerpoint/2010/main" val="222044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Icon&#10;&#10;Description automatically generated">
            <a:extLst>
              <a:ext uri="{FF2B5EF4-FFF2-40B4-BE49-F238E27FC236}">
                <a16:creationId xmlns:a16="http://schemas.microsoft.com/office/drawing/2014/main" id="{851F3F86-122E-4C61-BF01-15E9EFCC8B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1F1CFDB8-6697-4684-88CD-C3AD09758554}"/>
              </a:ext>
            </a:extLst>
          </p:cNvPr>
          <p:cNvSpPr>
            <a:spLocks noGrp="1"/>
          </p:cNvSpPr>
          <p:nvPr>
            <p:ph idx="1"/>
          </p:nvPr>
        </p:nvSpPr>
        <p:spPr>
          <a:xfrm>
            <a:off x="5255801" y="1807535"/>
            <a:ext cx="6819911" cy="4282368"/>
          </a:xfrm>
        </p:spPr>
        <p:txBody>
          <a:bodyPr anchor="t">
            <a:noAutofit/>
          </a:bodyPr>
          <a:lstStyle/>
          <a:p>
            <a:pPr>
              <a:lnSpc>
                <a:spcPct val="100000"/>
              </a:lnSpc>
            </a:pPr>
            <a:r>
              <a:rPr lang="en-US" sz="1400" dirty="0">
                <a:solidFill>
                  <a:srgbClr val="FFFFFF"/>
                </a:solidFill>
              </a:rPr>
              <a:t>Light was listed as being created on day 1, but its source (the sun and stars) did not appear until day 4. </a:t>
            </a:r>
          </a:p>
          <a:p>
            <a:pPr>
              <a:lnSpc>
                <a:spcPct val="100000"/>
              </a:lnSpc>
            </a:pPr>
            <a:r>
              <a:rPr lang="en-US" sz="1400" b="1" dirty="0">
                <a:solidFill>
                  <a:srgbClr val="FFFFFF"/>
                </a:solidFill>
              </a:rPr>
              <a:t>Most creation scientists, who generally support the literal interpretation of this creation story, have a solution to this puzzle. Many say that light initially came from GOD, before he created the sun and stars. This inference is supported by various scriptures including 2 Corinthians 4:6, 1 John 1:5 and Revelation 21:23.</a:t>
            </a:r>
          </a:p>
          <a:p>
            <a:pPr>
              <a:lnSpc>
                <a:spcPct val="100000"/>
              </a:lnSpc>
            </a:pPr>
            <a:r>
              <a:rPr lang="en-US" sz="1400" dirty="0">
                <a:solidFill>
                  <a:srgbClr val="FFFFFF"/>
                </a:solidFill>
              </a:rPr>
              <a:t>Birds were said to be created before other land animals. Paleontologists, who almost universally support the theory of evolution, point out that  the fossil record shows the opposite order. </a:t>
            </a:r>
          </a:p>
          <a:p>
            <a:pPr>
              <a:lnSpc>
                <a:spcPct val="100000"/>
              </a:lnSpc>
            </a:pPr>
            <a:r>
              <a:rPr lang="en-US" sz="1400" b="1" dirty="0">
                <a:solidFill>
                  <a:srgbClr val="FFFFFF"/>
                </a:solidFill>
              </a:rPr>
              <a:t>Creation scientists discount this belief. Most regard the rock layers containing the fossil record as having been laid down during the flood of Noah; thus, the fossils do not represent the evolution of the species of animals and birds. The possibility of these layers forming during the flood is likely because water is key in forming sedimentary rock, the rock that fossils are found in. So, as the water covered the animals, sedimentary rock may have formed, preserving the fossils. Furthermore, birds can be found higher up in the fossil record which supports the scripture, because the flood waters rose over time, first covering land animals and then birds.</a:t>
            </a:r>
          </a:p>
        </p:txBody>
      </p:sp>
      <p:sp>
        <p:nvSpPr>
          <p:cNvPr id="2" name="Title 1">
            <a:extLst>
              <a:ext uri="{FF2B5EF4-FFF2-40B4-BE49-F238E27FC236}">
                <a16:creationId xmlns:a16="http://schemas.microsoft.com/office/drawing/2014/main" id="{29CC7A0A-4BF1-4FD9-94E5-C9D3C6C0EF08}"/>
              </a:ext>
            </a:extLst>
          </p:cNvPr>
          <p:cNvSpPr>
            <a:spLocks noGrp="1"/>
          </p:cNvSpPr>
          <p:nvPr>
            <p:ph type="title"/>
          </p:nvPr>
        </p:nvSpPr>
        <p:spPr>
          <a:xfrm>
            <a:off x="5255801" y="878506"/>
            <a:ext cx="6635510" cy="878257"/>
          </a:xfrm>
        </p:spPr>
        <p:txBody>
          <a:bodyPr>
            <a:normAutofit/>
          </a:bodyPr>
          <a:lstStyle/>
          <a:p>
            <a:r>
              <a:rPr lang="en-US" dirty="0">
                <a:latin typeface="Aharoni" panose="02010803020104030203" pitchFamily="2" charset="-79"/>
                <a:cs typeface="Aharoni" panose="02010803020104030203" pitchFamily="2" charset="-79"/>
              </a:rPr>
              <a:t>Common Creation Questions</a:t>
            </a:r>
          </a:p>
        </p:txBody>
      </p:sp>
      <p:sp>
        <p:nvSpPr>
          <p:cNvPr id="41" name="Rectangle 40">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28AEB2F0-2905-4483-ADC4-1EBC0DD5C3A4}"/>
              </a:ext>
            </a:extLst>
          </p:cNvPr>
          <p:cNvSpPr txBox="1"/>
          <p:nvPr/>
        </p:nvSpPr>
        <p:spPr>
          <a:xfrm>
            <a:off x="860771" y="5486400"/>
            <a:ext cx="2414057" cy="461665"/>
          </a:xfrm>
          <a:prstGeom prst="rect">
            <a:avLst/>
          </a:prstGeom>
          <a:noFill/>
        </p:spPr>
        <p:txBody>
          <a:bodyPr wrap="square" rtlCol="0">
            <a:spAutoFit/>
          </a:bodyPr>
          <a:lstStyle/>
          <a:p>
            <a:r>
              <a:rPr lang="en-US" sz="1200" dirty="0"/>
              <a:t>Photo By: </a:t>
            </a:r>
          </a:p>
          <a:p>
            <a:r>
              <a:rPr lang="en-US" sz="1200" dirty="0">
                <a:hlinkClick r:id="rId4"/>
              </a:rPr>
              <a:t>Free </a:t>
            </a:r>
            <a:r>
              <a:rPr lang="en-US" sz="1200" dirty="0" err="1">
                <a:hlinkClick r:id="rId4"/>
              </a:rPr>
              <a:t>PNGimg</a:t>
            </a:r>
            <a:endParaRPr lang="en-US" sz="1200" dirty="0"/>
          </a:p>
        </p:txBody>
      </p:sp>
    </p:spTree>
    <p:extLst>
      <p:ext uri="{BB962C8B-B14F-4D97-AF65-F5344CB8AC3E}">
        <p14:creationId xmlns:p14="http://schemas.microsoft.com/office/powerpoint/2010/main" val="4126104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2FC0A5FE-B2CE-4DB2-8BE6-246131CD116B}"/>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55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52B75648-E8CE-4ADF-A1CD-A22A78DC87AA}"/>
              </a:ext>
            </a:extLst>
          </p:cNvPr>
          <p:cNvSpPr>
            <a:spLocks noGrp="1"/>
          </p:cNvSpPr>
          <p:nvPr>
            <p:ph type="title"/>
          </p:nvPr>
        </p:nvSpPr>
        <p:spPr>
          <a:xfrm>
            <a:off x="200628" y="1551008"/>
            <a:ext cx="4599009" cy="3484616"/>
          </a:xfrm>
        </p:spPr>
        <p:txBody>
          <a:bodyPr>
            <a:normAutofit/>
          </a:bodyPr>
          <a:lstStyle/>
          <a:p>
            <a:r>
              <a:rPr lang="en-US" sz="7200" dirty="0">
                <a:ln w="15875">
                  <a:solidFill>
                    <a:srgbClr val="FFFFFF"/>
                  </a:solidFill>
                </a:ln>
                <a:noFill/>
                <a:latin typeface="Aharoni" panose="02010803020104030203" pitchFamily="2" charset="-79"/>
                <a:cs typeface="Aharoni" panose="02010803020104030203" pitchFamily="2" charset="-79"/>
              </a:rPr>
              <a:t>Common Creation Questions</a:t>
            </a:r>
          </a:p>
        </p:txBody>
      </p:sp>
      <p:sp>
        <p:nvSpPr>
          <p:cNvPr id="3" name="Content Placeholder 2">
            <a:extLst>
              <a:ext uri="{FF2B5EF4-FFF2-40B4-BE49-F238E27FC236}">
                <a16:creationId xmlns:a16="http://schemas.microsoft.com/office/drawing/2014/main" id="{3D8733AA-6A71-4D92-852E-3F586826C48A}"/>
              </a:ext>
            </a:extLst>
          </p:cNvPr>
          <p:cNvSpPr>
            <a:spLocks noGrp="1"/>
          </p:cNvSpPr>
          <p:nvPr>
            <p:ph idx="1"/>
          </p:nvPr>
        </p:nvSpPr>
        <p:spPr>
          <a:xfrm>
            <a:off x="4912241" y="601884"/>
            <a:ext cx="7187609" cy="5830814"/>
          </a:xfrm>
        </p:spPr>
        <p:txBody>
          <a:bodyPr>
            <a:normAutofit/>
          </a:bodyPr>
          <a:lstStyle/>
          <a:p>
            <a:pPr marL="274320" indent="-274320">
              <a:lnSpc>
                <a:spcPct val="100000"/>
              </a:lnSpc>
              <a:buFont typeface="Wingdings 2"/>
              <a:buChar char=""/>
              <a:defRPr/>
            </a:pPr>
            <a:r>
              <a:rPr lang="en-US" altLang="en-US" sz="1600" dirty="0">
                <a:solidFill>
                  <a:schemeClr val="tx1"/>
                </a:solidFill>
              </a:rPr>
              <a:t>The most controversial debate over this creation story relates to its time span. Genesis 1 and 2 explains how the creation of Earth's life forms, the Earth itself, and the rest of the universe took six days. However, supporters of the theory of evolution argue that the universe has been evolving for about 14 billion years.</a:t>
            </a:r>
            <a:endParaRPr lang="en-US" sz="1600" dirty="0">
              <a:solidFill>
                <a:schemeClr val="tx1"/>
              </a:solidFill>
            </a:endParaRPr>
          </a:p>
          <a:p>
            <a:pPr marL="274320" indent="-274320">
              <a:lnSpc>
                <a:spcPct val="100000"/>
              </a:lnSpc>
              <a:buFont typeface="Wingdings 2"/>
              <a:buChar char=""/>
              <a:defRPr/>
            </a:pPr>
            <a:r>
              <a:rPr lang="en-US" sz="1600" dirty="0">
                <a:solidFill>
                  <a:schemeClr val="tx1"/>
                </a:solidFill>
              </a:rPr>
              <a:t>Many people have tried to place a gap of indeterminate time between the first two verses of Genesis chapter 1 with something called “The Gap Theory”. </a:t>
            </a:r>
          </a:p>
          <a:p>
            <a:pPr marL="274320" indent="-274320">
              <a:lnSpc>
                <a:spcPct val="100000"/>
              </a:lnSpc>
              <a:buFont typeface="Wingdings 2"/>
              <a:buChar char=""/>
              <a:defRPr/>
            </a:pPr>
            <a:r>
              <a:rPr lang="en-US" sz="1600" dirty="0">
                <a:solidFill>
                  <a:schemeClr val="tx1"/>
                </a:solidFill>
              </a:rPr>
              <a:t>There are many different versions as to what supposedly happened in this “gap” of time. Most versions of the “gap” theory place millions of years of geologic time (including billions of fossil animals) in between these two first verses of Genesis. This is the “ruin-reconstruction” version of the gap theory. However, this undermines the gospel as it allows for death, bloodshed, disease, and suffering before Adam's sin. Because most “ruin-reconstruction” theorists have accepted the millions of years dating for the fossil record, they have thus allowed the fallible theories of scientists to determine the meaning of Scripture.</a:t>
            </a:r>
          </a:p>
          <a:p>
            <a:pPr marL="274320" indent="-274320">
              <a:lnSpc>
                <a:spcPct val="100000"/>
              </a:lnSpc>
              <a:buFont typeface="Wingdings 2"/>
              <a:buChar char=""/>
              <a:defRPr/>
            </a:pPr>
            <a:r>
              <a:rPr lang="en-US" sz="1600" dirty="0">
                <a:solidFill>
                  <a:schemeClr val="tx1"/>
                </a:solidFill>
              </a:rPr>
              <a:t>Some put the fall of Satan in this supposed period. But any rebellion of Satan during this gap of time contradicts God's description of His completed creation on day six as all being “very good” (Genesis 1:31).</a:t>
            </a:r>
          </a:p>
          <a:p>
            <a:pPr marL="274320" indent="-274320">
              <a:lnSpc>
                <a:spcPct val="100000"/>
              </a:lnSpc>
              <a:buFont typeface="Wingdings 2"/>
              <a:buChar char=""/>
              <a:defRPr/>
            </a:pPr>
            <a:r>
              <a:rPr lang="en-US" sz="1600" dirty="0">
                <a:solidFill>
                  <a:schemeClr val="tx1"/>
                </a:solidFill>
              </a:rPr>
              <a:t>All versions of the gap theory impose outside ideas on Scripture and thus open the door for further compromise.</a:t>
            </a:r>
          </a:p>
          <a:p>
            <a:endParaRPr lang="en-US" sz="1100" dirty="0">
              <a:solidFill>
                <a:schemeClr val="tx1"/>
              </a:solidFill>
            </a:endParaRPr>
          </a:p>
        </p:txBody>
      </p:sp>
      <p:sp>
        <p:nvSpPr>
          <p:cNvPr id="6" name="TextBox 5">
            <a:extLst>
              <a:ext uri="{FF2B5EF4-FFF2-40B4-BE49-F238E27FC236}">
                <a16:creationId xmlns:a16="http://schemas.microsoft.com/office/drawing/2014/main" id="{4AC47447-DD67-4FD7-A53F-583C9BD330EA}"/>
              </a:ext>
            </a:extLst>
          </p:cNvPr>
          <p:cNvSpPr txBox="1"/>
          <p:nvPr/>
        </p:nvSpPr>
        <p:spPr>
          <a:xfrm>
            <a:off x="10995143" y="6256116"/>
            <a:ext cx="1297171" cy="923330"/>
          </a:xfrm>
          <a:prstGeom prst="rect">
            <a:avLst/>
          </a:prstGeom>
          <a:noFill/>
        </p:spPr>
        <p:txBody>
          <a:bodyPr wrap="square" rtlCol="0">
            <a:spAutoFit/>
          </a:bodyPr>
          <a:lstStyle/>
          <a:p>
            <a:r>
              <a:rPr lang="en-US" dirty="0"/>
              <a:t>Photo By:</a:t>
            </a:r>
          </a:p>
          <a:p>
            <a:r>
              <a:rPr lang="en-US" dirty="0">
                <a:hlinkClick r:id="rId3"/>
              </a:rPr>
              <a:t>ThoughtCo</a:t>
            </a:r>
            <a:r>
              <a:rPr lang="en-US" dirty="0"/>
              <a:t>.</a:t>
            </a:r>
          </a:p>
        </p:txBody>
      </p:sp>
    </p:spTree>
    <p:extLst>
      <p:ext uri="{BB962C8B-B14F-4D97-AF65-F5344CB8AC3E}">
        <p14:creationId xmlns:p14="http://schemas.microsoft.com/office/powerpoint/2010/main" val="42167183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2FC0A5FE-B2CE-4DB2-8BE6-246131CD116B}"/>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55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52B75648-E8CE-4ADF-A1CD-A22A78DC87AA}"/>
              </a:ext>
            </a:extLst>
          </p:cNvPr>
          <p:cNvSpPr>
            <a:spLocks noGrp="1"/>
          </p:cNvSpPr>
          <p:nvPr>
            <p:ph type="title"/>
          </p:nvPr>
        </p:nvSpPr>
        <p:spPr>
          <a:xfrm>
            <a:off x="200628" y="1551008"/>
            <a:ext cx="4599009" cy="3484616"/>
          </a:xfrm>
        </p:spPr>
        <p:txBody>
          <a:bodyPr>
            <a:normAutofit/>
          </a:bodyPr>
          <a:lstStyle/>
          <a:p>
            <a:r>
              <a:rPr lang="en-US" sz="7200" dirty="0">
                <a:ln w="15875">
                  <a:solidFill>
                    <a:srgbClr val="FFFFFF"/>
                  </a:solidFill>
                </a:ln>
                <a:noFill/>
                <a:latin typeface="Aharoni" panose="02010803020104030203" pitchFamily="2" charset="-79"/>
                <a:cs typeface="Aharoni" panose="02010803020104030203" pitchFamily="2" charset="-79"/>
              </a:rPr>
              <a:t>Common Creation Questions</a:t>
            </a:r>
          </a:p>
        </p:txBody>
      </p:sp>
      <p:sp>
        <p:nvSpPr>
          <p:cNvPr id="3" name="Content Placeholder 2">
            <a:extLst>
              <a:ext uri="{FF2B5EF4-FFF2-40B4-BE49-F238E27FC236}">
                <a16:creationId xmlns:a16="http://schemas.microsoft.com/office/drawing/2014/main" id="{3D8733AA-6A71-4D92-852E-3F586826C48A}"/>
              </a:ext>
            </a:extLst>
          </p:cNvPr>
          <p:cNvSpPr>
            <a:spLocks noGrp="1"/>
          </p:cNvSpPr>
          <p:nvPr>
            <p:ph idx="1"/>
          </p:nvPr>
        </p:nvSpPr>
        <p:spPr>
          <a:xfrm>
            <a:off x="4912241" y="601884"/>
            <a:ext cx="7187609" cy="5830814"/>
          </a:xfrm>
        </p:spPr>
        <p:txBody>
          <a:bodyPr>
            <a:normAutofit/>
          </a:bodyPr>
          <a:lstStyle/>
          <a:p>
            <a:pPr marL="274320" indent="-274320">
              <a:lnSpc>
                <a:spcPct val="100000"/>
              </a:lnSpc>
              <a:buFont typeface="Wingdings 2"/>
              <a:buChar char=""/>
              <a:defRPr/>
            </a:pPr>
            <a:r>
              <a:rPr lang="en-US" altLang="en-US" sz="1600" dirty="0">
                <a:solidFill>
                  <a:schemeClr val="tx1"/>
                </a:solidFill>
              </a:rPr>
              <a:t>Scientific theories claim that the universe is billions of years old, but the scripture states otherwise. </a:t>
            </a:r>
            <a:endParaRPr lang="en-US" altLang="en-US" sz="1600" b="1" dirty="0">
              <a:solidFill>
                <a:schemeClr val="tx1"/>
              </a:solidFill>
            </a:endParaRPr>
          </a:p>
          <a:p>
            <a:pPr marL="274320" indent="-274320">
              <a:lnSpc>
                <a:spcPct val="100000"/>
              </a:lnSpc>
              <a:buFont typeface="Wingdings 2"/>
              <a:buChar char=""/>
              <a:defRPr/>
            </a:pPr>
            <a:r>
              <a:rPr lang="en-US" altLang="en-US" sz="1600" b="1" dirty="0">
                <a:solidFill>
                  <a:schemeClr val="tx1"/>
                </a:solidFill>
              </a:rPr>
              <a:t>The simple answer to this supposed contradiction is that faith must be applied here. Obviously, no one living today, except GOD, was around at the foundation of the world. Truly, HE is the only one that we can rely on for definite answers to that question. </a:t>
            </a:r>
          </a:p>
          <a:p>
            <a:pPr marL="274320" indent="-274320">
              <a:lnSpc>
                <a:spcPct val="100000"/>
              </a:lnSpc>
              <a:buFont typeface="Wingdings 2"/>
              <a:buChar char=""/>
              <a:defRPr/>
            </a:pPr>
            <a:r>
              <a:rPr lang="en-US" sz="1600" b="1" dirty="0">
                <a:solidFill>
                  <a:schemeClr val="tx1"/>
                </a:solidFill>
              </a:rPr>
              <a:t>It can also be argued that the scientific methods for determining the Earth’s are not reliable, as they are flawed and have been proven to fail. Examples of this are carbon dating, tree rings, etc.</a:t>
            </a:r>
          </a:p>
          <a:p>
            <a:pPr marL="274320" indent="-274320">
              <a:lnSpc>
                <a:spcPct val="100000"/>
              </a:lnSpc>
              <a:buFont typeface="Wingdings 2"/>
              <a:buChar char=""/>
              <a:defRPr/>
            </a:pPr>
            <a:r>
              <a:rPr lang="en-US" sz="1600" b="1">
                <a:solidFill>
                  <a:schemeClr val="tx1"/>
                </a:solidFill>
              </a:rPr>
              <a:t>Therefore, </a:t>
            </a:r>
            <a:r>
              <a:rPr lang="en-US" sz="1600" b="1" dirty="0">
                <a:solidFill>
                  <a:schemeClr val="tx1"/>
                </a:solidFill>
              </a:rPr>
              <a:t>both beliefs require a measure of faith and we as believers must simply have faith in GOD. </a:t>
            </a:r>
          </a:p>
        </p:txBody>
      </p:sp>
      <p:sp>
        <p:nvSpPr>
          <p:cNvPr id="6" name="TextBox 5">
            <a:extLst>
              <a:ext uri="{FF2B5EF4-FFF2-40B4-BE49-F238E27FC236}">
                <a16:creationId xmlns:a16="http://schemas.microsoft.com/office/drawing/2014/main" id="{4AC47447-DD67-4FD7-A53F-583C9BD330EA}"/>
              </a:ext>
            </a:extLst>
          </p:cNvPr>
          <p:cNvSpPr txBox="1"/>
          <p:nvPr/>
        </p:nvSpPr>
        <p:spPr>
          <a:xfrm>
            <a:off x="10995143" y="6256116"/>
            <a:ext cx="1297171" cy="923330"/>
          </a:xfrm>
          <a:prstGeom prst="rect">
            <a:avLst/>
          </a:prstGeom>
          <a:noFill/>
        </p:spPr>
        <p:txBody>
          <a:bodyPr wrap="square" rtlCol="0">
            <a:spAutoFit/>
          </a:bodyPr>
          <a:lstStyle/>
          <a:p>
            <a:r>
              <a:rPr lang="en-US" dirty="0"/>
              <a:t>Photo By:</a:t>
            </a:r>
          </a:p>
          <a:p>
            <a:r>
              <a:rPr lang="en-US" dirty="0">
                <a:hlinkClick r:id="rId3"/>
              </a:rPr>
              <a:t>ThoughtCo</a:t>
            </a:r>
            <a:r>
              <a:rPr lang="en-US" dirty="0"/>
              <a:t>.</a:t>
            </a:r>
          </a:p>
        </p:txBody>
      </p:sp>
    </p:spTree>
    <p:extLst>
      <p:ext uri="{BB962C8B-B14F-4D97-AF65-F5344CB8AC3E}">
        <p14:creationId xmlns:p14="http://schemas.microsoft.com/office/powerpoint/2010/main" val="2648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5CC-07DB-4900-9D0D-2F2B7FC7A5A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GENESIS</a:t>
            </a:r>
          </a:p>
        </p:txBody>
      </p:sp>
      <p:sp>
        <p:nvSpPr>
          <p:cNvPr id="3" name="Text Placeholder 2">
            <a:extLst>
              <a:ext uri="{FF2B5EF4-FFF2-40B4-BE49-F238E27FC236}">
                <a16:creationId xmlns:a16="http://schemas.microsoft.com/office/drawing/2014/main" id="{3BBE7DF7-D294-4879-9912-7C7D9200E2CA}"/>
              </a:ext>
            </a:extLst>
          </p:cNvPr>
          <p:cNvSpPr>
            <a:spLocks noGrp="1"/>
          </p:cNvSpPr>
          <p:nvPr>
            <p:ph type="body" idx="1"/>
          </p:nvPr>
        </p:nvSpPr>
        <p:spPr/>
        <p:txBody>
          <a:bodyPr/>
          <a:lstStyle/>
          <a:p>
            <a:r>
              <a:rPr lang="en-US" dirty="0"/>
              <a:t>Chapter 2</a:t>
            </a:r>
          </a:p>
        </p:txBody>
      </p:sp>
    </p:spTree>
    <p:extLst>
      <p:ext uri="{BB962C8B-B14F-4D97-AF65-F5344CB8AC3E}">
        <p14:creationId xmlns:p14="http://schemas.microsoft.com/office/powerpoint/2010/main" val="3243269875"/>
      </p:ext>
    </p:extLst>
  </p:cSld>
  <p:clrMapOvr>
    <a:masterClrMapping/>
  </p:clrMapOvr>
  <p:transition spd="med">
    <p:pull/>
  </p:transition>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6976</Words>
  <Application>Microsoft Office PowerPoint</Application>
  <PresentationFormat>Widescreen</PresentationFormat>
  <Paragraphs>381</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Aharoni</vt:lpstr>
      <vt:lpstr>Arial</vt:lpstr>
      <vt:lpstr>Calibri</vt:lpstr>
      <vt:lpstr>Corbel</vt:lpstr>
      <vt:lpstr>Wingdings 2</vt:lpstr>
      <vt:lpstr>Frame</vt:lpstr>
      <vt:lpstr>PowerPoint Presentation</vt:lpstr>
      <vt:lpstr>Introduction</vt:lpstr>
      <vt:lpstr>GENESIS</vt:lpstr>
      <vt:lpstr>The Creation Story; Genesis 1:1 - 2:3</vt:lpstr>
      <vt:lpstr>The Days of Creation</vt:lpstr>
      <vt:lpstr>Common Creation Questions</vt:lpstr>
      <vt:lpstr>Common Creation Questions</vt:lpstr>
      <vt:lpstr>Common Creation Questions</vt:lpstr>
      <vt:lpstr>GENESIS</vt:lpstr>
      <vt:lpstr>Genesis 2: The Four Rivers</vt:lpstr>
      <vt:lpstr>Genesis 2: A Few Firsts</vt:lpstr>
      <vt:lpstr>Genesis 2: A Few Firsts</vt:lpstr>
      <vt:lpstr>Genesis 2: Questions and Answers</vt:lpstr>
      <vt:lpstr>Genesis 2: Questions and Answers </vt:lpstr>
      <vt:lpstr>GENESIS</vt:lpstr>
      <vt:lpstr>Genesis 3: The Fall of Man</vt:lpstr>
      <vt:lpstr>Genesis 3: Questions to Consider</vt:lpstr>
      <vt:lpstr>Genesis 3: Punishment</vt:lpstr>
      <vt:lpstr>Genesis 3: Questions and Answers </vt:lpstr>
      <vt:lpstr>Genesis 3: Questions and Answers</vt:lpstr>
      <vt:lpstr>GENESIS</vt:lpstr>
      <vt:lpstr>Genesis 4: Cain and Abel</vt:lpstr>
      <vt:lpstr>Genesis 4: Cain and Abel</vt:lpstr>
      <vt:lpstr>Genesis 4: Questions and Answers</vt:lpstr>
      <vt:lpstr>Genesis 4: Questions and Answers</vt:lpstr>
      <vt:lpstr>GENESIS</vt:lpstr>
      <vt:lpstr>Genesis 5: Genealogies </vt:lpstr>
      <vt:lpstr>Genesis 5: Questions and Answers</vt:lpstr>
      <vt:lpstr>Genesis 5: Questions and Answers  Why did human beings live so long before the flood as opposed to now?</vt:lpstr>
      <vt:lpstr>Genesis 5: Questions and Answers  Why did human beings live so long before the flood as opposed to now?</vt:lpstr>
      <vt:lpstr>Genesis 5: Questions to Consider</vt:lpstr>
      <vt:lpstr>GENESIS</vt:lpstr>
      <vt:lpstr>Genesis 6: The Global Flood</vt:lpstr>
      <vt:lpstr>Genesis 6: The Global Flood</vt:lpstr>
      <vt:lpstr>Chapter 6: Questions and Answers</vt:lpstr>
      <vt:lpstr>Genesis 6: Questions and Answers  Who are sons of GOD/daughters of men?</vt:lpstr>
      <vt:lpstr>Genesis 6: Questions and Answers  Who are sons of GOD/daughters of men?</vt:lpstr>
      <vt:lpstr>Genesis 6: Questions and Answers  Who are sons of GOD/daughters of men?</vt:lpstr>
      <vt:lpstr>Genesis 6: Questions and Answers</vt:lpstr>
      <vt:lpstr>Genesis 6: Questions and Answers</vt:lpstr>
      <vt:lpstr>Genesis 6: Questions and Answers</vt:lpstr>
      <vt:lpstr>Exploring Angelic Beings: Researching the Theories</vt:lpstr>
      <vt:lpstr>Exploring Angelic Beings: Researching the theories</vt:lpstr>
      <vt:lpstr>Genesis 6: Questions and Answers</vt:lpstr>
      <vt:lpstr>Genesis 6: Questions and Answers</vt:lpstr>
      <vt:lpstr>GENESIS </vt:lpstr>
      <vt:lpstr>Genesis 7: The Global Flood</vt:lpstr>
      <vt:lpstr>Genesis 7: Baptism</vt:lpstr>
      <vt:lpstr>Genesis 7: Questions and Answers</vt:lpstr>
      <vt:lpstr>Genesis 7: 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Zozo</dc:creator>
  <cp:lastModifiedBy>Sobi-dee Lindo</cp:lastModifiedBy>
  <cp:revision>54</cp:revision>
  <dcterms:created xsi:type="dcterms:W3CDTF">2021-03-12T18:15:48Z</dcterms:created>
  <dcterms:modified xsi:type="dcterms:W3CDTF">2023-04-08T21:22:59Z</dcterms:modified>
</cp:coreProperties>
</file>