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sldIdLst>
    <p:sldId id="256" r:id="rId5"/>
    <p:sldId id="258" r:id="rId6"/>
    <p:sldId id="257" r:id="rId7"/>
    <p:sldId id="272" r:id="rId8"/>
    <p:sldId id="281" r:id="rId9"/>
    <p:sldId id="277" r:id="rId10"/>
    <p:sldId id="278" r:id="rId11"/>
    <p:sldId id="280" r:id="rId12"/>
    <p:sldId id="260" r:id="rId13"/>
    <p:sldId id="261" r:id="rId14"/>
    <p:sldId id="274" r:id="rId15"/>
    <p:sldId id="262" r:id="rId16"/>
    <p:sldId id="264" r:id="rId17"/>
    <p:sldId id="266" r:id="rId18"/>
    <p:sldId id="267" r:id="rId19"/>
    <p:sldId id="268" r:id="rId20"/>
    <p:sldId id="269" r:id="rId21"/>
    <p:sldId id="273" r:id="rId22"/>
    <p:sldId id="270" r:id="rId23"/>
    <p:sldId id="276" r:id="rId24"/>
    <p:sldId id="275" r:id="rId25"/>
    <p:sldId id="271"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47" autoAdjust="0"/>
    <p:restoredTop sz="94660"/>
  </p:normalViewPr>
  <p:slideViewPr>
    <p:cSldViewPr snapToGrid="0">
      <p:cViewPr varScale="1">
        <p:scale>
          <a:sx n="70" d="100"/>
          <a:sy n="70" d="100"/>
        </p:scale>
        <p:origin x="83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1CA5679-E363-464E-B939-DBEE77F4F044}" type="datetimeFigureOut">
              <a:rPr lang="en-US" smtClean="0"/>
              <a:t>3/2/2022</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EB3A8F8E-77A9-46E2-86BA-C1D25ABF4A1A}" type="slidenum">
              <a:rPr lang="en-US" smtClean="0"/>
              <a:t>‹#›</a:t>
            </a:fld>
            <a:endParaRPr lang="en-US"/>
          </a:p>
        </p:txBody>
      </p:sp>
    </p:spTree>
    <p:extLst>
      <p:ext uri="{BB962C8B-B14F-4D97-AF65-F5344CB8AC3E}">
        <p14:creationId xmlns:p14="http://schemas.microsoft.com/office/powerpoint/2010/main" val="306455017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CA5679-E363-464E-B939-DBEE77F4F044}" type="datetimeFigureOut">
              <a:rPr lang="en-US" smtClean="0"/>
              <a:t>3/2/2022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3A8F8E-77A9-46E2-86BA-C1D25ABF4A1A}" type="slidenum">
              <a:rPr lang="en-US" smtClean="0"/>
              <a:t>‹#›</a:t>
            </a:fld>
            <a:endParaRPr lang="en-US"/>
          </a:p>
        </p:txBody>
      </p:sp>
    </p:spTree>
    <p:extLst>
      <p:ext uri="{BB962C8B-B14F-4D97-AF65-F5344CB8AC3E}">
        <p14:creationId xmlns:p14="http://schemas.microsoft.com/office/powerpoint/2010/main" val="1304805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1CA5679-E363-464E-B939-DBEE77F4F044}" type="datetimeFigureOut">
              <a:rPr lang="en-US" smtClean="0"/>
              <a:t>3/2/2022</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EB3A8F8E-77A9-46E2-86BA-C1D25ABF4A1A}" type="slidenum">
              <a:rPr lang="en-US" smtClean="0"/>
              <a:t>‹#›</a:t>
            </a:fld>
            <a:endParaRPr lang="en-US"/>
          </a:p>
        </p:txBody>
      </p:sp>
    </p:spTree>
    <p:extLst>
      <p:ext uri="{BB962C8B-B14F-4D97-AF65-F5344CB8AC3E}">
        <p14:creationId xmlns:p14="http://schemas.microsoft.com/office/powerpoint/2010/main" val="1738099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CA5679-E363-464E-B939-DBEE77F4F044}" type="datetimeFigureOut">
              <a:rPr lang="en-US" smtClean="0"/>
              <a:t>3/2/2022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EB3A8F8E-77A9-46E2-86BA-C1D25ABF4A1A}" type="slidenum">
              <a:rPr lang="en-US" smtClean="0"/>
              <a:t>‹#›</a:t>
            </a:fld>
            <a:endParaRPr lang="en-US"/>
          </a:p>
        </p:txBody>
      </p:sp>
    </p:spTree>
    <p:extLst>
      <p:ext uri="{BB962C8B-B14F-4D97-AF65-F5344CB8AC3E}">
        <p14:creationId xmlns:p14="http://schemas.microsoft.com/office/powerpoint/2010/main" val="1495180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1CA5679-E363-464E-B939-DBEE77F4F044}" type="datetimeFigureOut">
              <a:rPr lang="en-US" smtClean="0"/>
              <a:t>3/2/2022</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EB3A8F8E-77A9-46E2-86BA-C1D25ABF4A1A}" type="slidenum">
              <a:rPr lang="en-US" smtClean="0"/>
              <a:t>‹#›</a:t>
            </a:fld>
            <a:endParaRPr lang="en-US"/>
          </a:p>
        </p:txBody>
      </p:sp>
    </p:spTree>
    <p:extLst>
      <p:ext uri="{BB962C8B-B14F-4D97-AF65-F5344CB8AC3E}">
        <p14:creationId xmlns:p14="http://schemas.microsoft.com/office/powerpoint/2010/main" val="1726916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1CA5679-E363-464E-B939-DBEE77F4F044}" type="datetimeFigureOut">
              <a:rPr lang="en-US" smtClean="0"/>
              <a:t>3/2/2022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3A8F8E-77A9-46E2-86BA-C1D25ABF4A1A}" type="slidenum">
              <a:rPr lang="en-US" smtClean="0"/>
              <a:t>‹#›</a:t>
            </a:fld>
            <a:endParaRPr lang="en-US"/>
          </a:p>
        </p:txBody>
      </p:sp>
    </p:spTree>
    <p:extLst>
      <p:ext uri="{BB962C8B-B14F-4D97-AF65-F5344CB8AC3E}">
        <p14:creationId xmlns:p14="http://schemas.microsoft.com/office/powerpoint/2010/main" val="2816039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CA5679-E363-464E-B939-DBEE77F4F044}" type="datetimeFigureOut">
              <a:rPr lang="en-US" smtClean="0"/>
              <a:t>3/2/2022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3A8F8E-77A9-46E2-86BA-C1D25ABF4A1A}" type="slidenum">
              <a:rPr lang="en-US" smtClean="0"/>
              <a:t>‹#›</a:t>
            </a:fld>
            <a:endParaRPr lang="en-US"/>
          </a:p>
        </p:txBody>
      </p:sp>
    </p:spTree>
    <p:extLst>
      <p:ext uri="{BB962C8B-B14F-4D97-AF65-F5344CB8AC3E}">
        <p14:creationId xmlns:p14="http://schemas.microsoft.com/office/powerpoint/2010/main" val="3286934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1CA5679-E363-464E-B939-DBEE77F4F044}" type="datetimeFigureOut">
              <a:rPr lang="en-US" smtClean="0"/>
              <a:t>3/2/2022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3A8F8E-77A9-46E2-86BA-C1D25ABF4A1A}" type="slidenum">
              <a:rPr lang="en-US" smtClean="0"/>
              <a:t>‹#›</a:t>
            </a:fld>
            <a:endParaRPr lang="en-US"/>
          </a:p>
        </p:txBody>
      </p:sp>
    </p:spTree>
    <p:extLst>
      <p:ext uri="{BB962C8B-B14F-4D97-AF65-F5344CB8AC3E}">
        <p14:creationId xmlns:p14="http://schemas.microsoft.com/office/powerpoint/2010/main" val="736938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A5679-E363-464E-B939-DBEE77F4F044}" type="datetimeFigureOut">
              <a:rPr lang="en-US" smtClean="0"/>
              <a:t>3/2/2022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3A8F8E-77A9-46E2-86BA-C1D25ABF4A1A}" type="slidenum">
              <a:rPr lang="en-US" smtClean="0"/>
              <a:t>‹#›</a:t>
            </a:fld>
            <a:endParaRPr lang="en-US"/>
          </a:p>
        </p:txBody>
      </p:sp>
    </p:spTree>
    <p:extLst>
      <p:ext uri="{BB962C8B-B14F-4D97-AF65-F5344CB8AC3E}">
        <p14:creationId xmlns:p14="http://schemas.microsoft.com/office/powerpoint/2010/main" val="244397186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1CA5679-E363-464E-B939-DBEE77F4F044}" type="datetimeFigureOut">
              <a:rPr lang="en-US" smtClean="0"/>
              <a:t>3/2/2022</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EB3A8F8E-77A9-46E2-86BA-C1D25ABF4A1A}" type="slidenum">
              <a:rPr lang="en-US" smtClean="0"/>
              <a:t>‹#›</a:t>
            </a:fld>
            <a:endParaRPr lang="en-US"/>
          </a:p>
        </p:txBody>
      </p:sp>
    </p:spTree>
    <p:extLst>
      <p:ext uri="{BB962C8B-B14F-4D97-AF65-F5344CB8AC3E}">
        <p14:creationId xmlns:p14="http://schemas.microsoft.com/office/powerpoint/2010/main" val="62633333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CA5679-E363-464E-B939-DBEE77F4F044}" type="datetimeFigureOut">
              <a:rPr lang="en-US" smtClean="0"/>
              <a:t>3/2/2022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3A8F8E-77A9-46E2-86BA-C1D25ABF4A1A}" type="slidenum">
              <a:rPr lang="en-US" smtClean="0"/>
              <a:t>‹#›</a:t>
            </a:fld>
            <a:endParaRPr lang="en-US"/>
          </a:p>
        </p:txBody>
      </p:sp>
    </p:spTree>
    <p:extLst>
      <p:ext uri="{BB962C8B-B14F-4D97-AF65-F5344CB8AC3E}">
        <p14:creationId xmlns:p14="http://schemas.microsoft.com/office/powerpoint/2010/main" val="2224118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1CA5679-E363-464E-B939-DBEE77F4F044}" type="datetimeFigureOut">
              <a:rPr lang="en-US" smtClean="0"/>
              <a:t>3/2/2022</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EB3A8F8E-77A9-46E2-86BA-C1D25ABF4A1A}"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2865958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hyperlink" Target="https://www.praiseworldradio.com/whats-this-valentines-day-all-about-sef/" TargetMode="External"/><Relationship Id="rId7" Type="http://schemas.openxmlformats.org/officeDocument/2006/relationships/hyperlink" Target="https://www.shutterstock.com/video/clip-890092-halloween-pumpkin"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hyperlink" Target="https://alinakfield.com/merry-christmas/" TargetMode="External"/><Relationship Id="rId4" Type="http://schemas.openxmlformats.org/officeDocument/2006/relationships/image" Target="../media/image2.jpeg"/><Relationship Id="rId9" Type="http://schemas.openxmlformats.org/officeDocument/2006/relationships/hyperlink" Target="https://www.cbc.ca/news/canada/newfoundland-labrador/easter-bunny-covid-1.5528137"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youtube.com/watch?v=kk9V3ZVNlyU" TargetMode="External"/><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hyperlink" Target="https://www.youtube.com/watch?v=kk9V3ZVNlyU"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paganspoonie.blogspot.com/2012/10/29-days-until-samhain.html" TargetMode="External"/><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hogsbreath.com.au/5-great-ideas-to-make-your-halloween-fun/" TargetMode="External"/><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prepaidphonenews.com/2020/04/callingmart-releases-coupon-codes-for.html" TargetMode="External"/><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hyperlink" Target="https://kristenalyce.tumblr.com/post/46781280031/happy-celebration-of-the-goddess-ostara" TargetMode="External"/><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hyperlink" Target="https://www.ancient-origins.net/myths-legends-asia/love-battlefield-legend-ishtar-first-goddess-love-and-war-008301" TargetMode="External"/><Relationship Id="rId5" Type="http://schemas.openxmlformats.org/officeDocument/2006/relationships/image" Target="../media/image21.jpg"/><Relationship Id="rId4" Type="http://schemas.openxmlformats.org/officeDocument/2006/relationships/hyperlink" Target="http://kristenalyce.tumblr.com/post/46781280031/happy-celebration-of-the-goddess-ostara"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hyperlink" Target="https://hipmonkey.wordpress.com/tag/dionysus/" TargetMode="External"/><Relationship Id="rId7" Type="http://schemas.openxmlformats.org/officeDocument/2006/relationships/hyperlink" Target="http://growrag.wordpress.com/category/evangelism/" TargetMode="External"/><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hyperlink" Target="https://tr.wikipedia.org/wiki/Attis" TargetMode="External"/><Relationship Id="rId10" Type="http://schemas.openxmlformats.org/officeDocument/2006/relationships/hyperlink" Target="https://www.christies.com/lot/lot-a-roman-marble-group-of-mithras-tauroctonus-5546994/?" TargetMode="External"/><Relationship Id="rId4" Type="http://schemas.openxmlformats.org/officeDocument/2006/relationships/image" Target="../media/image23.jpg"/><Relationship Id="rId9" Type="http://schemas.openxmlformats.org/officeDocument/2006/relationships/hyperlink" Target="https://www.christies.com/lotfinder/Lot/a-roman-marble-group-of-mithras-tauroctonus-5546994-details.aspx"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debbish.com/other-stuff/a-single-gals-or-guys-guide-to-valentines-day/" TargetMode="External"/><Relationship Id="rId2" Type="http://schemas.openxmlformats.org/officeDocument/2006/relationships/image" Target="../media/image26.jpg"/><Relationship Id="rId1" Type="http://schemas.openxmlformats.org/officeDocument/2006/relationships/slideLayout" Target="../slideLayouts/slideLayout3.xml"/><Relationship Id="rId4" Type="http://schemas.openxmlformats.org/officeDocument/2006/relationships/hyperlink" Target="https://www.debbish.com/other-stuff/a-single-gals-or-guys-guide-to-valentines-day/"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sites.google.com/site/justplaintruths/home/essays/-truths-about-valentine-s-day" TargetMode="External"/><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hyperlink" Target="http://www.zhkis.com/assets/images/oc/f1260-2.jpg" TargetMode="External"/><Relationship Id="rId5" Type="http://schemas.openxmlformats.org/officeDocument/2006/relationships/hyperlink" Target="http://thenaturalworld1.blogspot.com/2012/12/harry-potter-names-remus-lupin.html" TargetMode="External"/><Relationship Id="rId4" Type="http://schemas.openxmlformats.org/officeDocument/2006/relationships/image" Target="../media/image28.gif"/></Relationships>
</file>

<file path=ppt/slides/_rels/slide18.xml.rels><?xml version="1.0" encoding="UTF-8" standalone="yes"?>
<Relationships xmlns="http://schemas.openxmlformats.org/package/2006/relationships"><Relationship Id="rId3" Type="http://schemas.openxmlformats.org/officeDocument/2006/relationships/hyperlink" Target="http://gradschooljungle.blogspot.com/2011/02/10-interesting-facts-about-valentines.html"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canukakiwistan.wordpress.com/2013/02/14/valentines-day-true-love-and-the-scary-diaper-god" TargetMode="External"/><Relationship Id="rId7" Type="http://schemas.openxmlformats.org/officeDocument/2006/relationships/hyperlink" Target="https://www.elementconsultants.com/eros-has-left-the-building/2012/02/14/" TargetMode="External"/><Relationship Id="rId2" Type="http://schemas.openxmlformats.org/officeDocument/2006/relationships/image" Target="../media/image30.gif"/><Relationship Id="rId1" Type="http://schemas.openxmlformats.org/officeDocument/2006/relationships/slideLayout" Target="../slideLayouts/slideLayout2.xml"/><Relationship Id="rId6" Type="http://schemas.openxmlformats.org/officeDocument/2006/relationships/hyperlink" Target="https://canukakiwistan.wordpress.com/2013/02/14/valentines-day-true-love-and-the-scary-diaper-god/" TargetMode="External"/><Relationship Id="rId5" Type="http://schemas.openxmlformats.org/officeDocument/2006/relationships/hyperlink" Target="http://www.elementconsultants.com/eros-has-left-the-building/2012/02/14/" TargetMode="Externa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hyperlink" Target="http://conversationswithmyancestors.blogspot.com/2009/12/advent-calendar-day-24-christmas-eve.html" TargetMode="External"/><Relationship Id="rId2" Type="http://schemas.openxmlformats.org/officeDocument/2006/relationships/image" Target="../media/image5.jpeg"/><Relationship Id="rId1" Type="http://schemas.openxmlformats.org/officeDocument/2006/relationships/slideLayout" Target="../slideLayouts/slideLayout3.xml"/><Relationship Id="rId4" Type="http://schemas.openxmlformats.org/officeDocument/2006/relationships/hyperlink" Target="https://conversationswithmyancestors.blogspot.com/2009/12/advent-calendar-day-24-christmas-eve.html"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hyperlink" Target="https://www.recruiter.co.uk/news/2018/03/postal-museum-lookout-easter-bunny" TargetMode="External"/><Relationship Id="rId7" Type="http://schemas.openxmlformats.org/officeDocument/2006/relationships/hyperlink" Target="https://founterior.com/holiday-decoration-garlands/" TargetMode="External"/><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hyperlink" Target="http://stylopics.blogspot.com/2012/02/wishing-you-happy-valentines-day.html" TargetMode="External"/><Relationship Id="rId4" Type="http://schemas.openxmlformats.org/officeDocument/2006/relationships/image" Target="../media/image33.jpg"/><Relationship Id="rId9" Type="http://schemas.openxmlformats.org/officeDocument/2006/relationships/hyperlink" Target="https://www.publicdomainpictures.net/en/view-image.php?image=232940&amp;picture=halloween-2017-wallpaper"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hyperlink" Target="https://www.halifaxtoday.ca/local-news/whats-open-and-whats-closed-this-easter-weekend-2237827" TargetMode="External"/><Relationship Id="rId7" Type="http://schemas.openxmlformats.org/officeDocument/2006/relationships/hyperlink" Target="https://www.moneycrashers.com/anti-valentines-day-ideas-hate-holiday/" TargetMode="External"/><Relationship Id="rId2" Type="http://schemas.openxmlformats.org/officeDocument/2006/relationships/image" Target="../media/image36.jpeg"/><Relationship Id="rId1" Type="http://schemas.openxmlformats.org/officeDocument/2006/relationships/slideLayout" Target="../slideLayouts/slideLayout6.xml"/><Relationship Id="rId6" Type="http://schemas.openxmlformats.org/officeDocument/2006/relationships/image" Target="../media/image38.jpg"/><Relationship Id="rId5" Type="http://schemas.openxmlformats.org/officeDocument/2006/relationships/hyperlink" Target="http://halloweenwallpapers.blogspot.com/2011/09/halloween-desktop-hd-wallpaper.html" TargetMode="External"/><Relationship Id="rId10" Type="http://schemas.openxmlformats.org/officeDocument/2006/relationships/hyperlink" Target="https://halifax.citynews.ca/local-news/whats-open-and-whats-closed-this-easter-weekend-2237827" TargetMode="External"/><Relationship Id="rId4" Type="http://schemas.openxmlformats.org/officeDocument/2006/relationships/image" Target="../media/image37.gif"/><Relationship Id="rId9" Type="http://schemas.openxmlformats.org/officeDocument/2006/relationships/hyperlink" Target="http://walkthetowpath.com/merry-christmas/"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RzGKAqEC2hg"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thegrandmalogbook.blogspot.com/2016/12/december-17-1790-aztec-calendar-stone.html"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getty.edu/art/collection/objects/1099/simon-hurtrelle-saturn-devouring-one-of-his-children-french-about-1700/" TargetMode="External"/><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hyperlink" Target="http://aerowenluzyoscuridad.blogspot.com/2016/12/ojo-de-horus-y-ojo-de-ra-diferencias.html" TargetMode="Externa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hyperlink" Target="https://www.catholic.org/saints/saint.php?saint_id=371" TargetMode="External"/><Relationship Id="rId4" Type="http://schemas.openxmlformats.org/officeDocument/2006/relationships/hyperlink" Target="https://en.wikipedia.org/wiki/Odin"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pexels.com/photo/close-up-of-christmas-tree-257909/"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flickr.com/photos/44841559@N03/6441458349/" TargetMode="External"/><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hyperlink" Target="https://familychristmasonline.com/ceremonies/mummers/mummers.htm" TargetMode="Externa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hyperlink" Target="https://discovertorrance.com/creep-real-torrance-halloween/" TargetMode="External"/><Relationship Id="rId2" Type="http://schemas.openxmlformats.org/officeDocument/2006/relationships/image" Target="../media/image1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A6BACA26-DCE5-4FFE-AD82-8EC870DD9B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descr="A close up of a flower&#10;&#10;Description automatically generated">
            <a:extLst>
              <a:ext uri="{FF2B5EF4-FFF2-40B4-BE49-F238E27FC236}">
                <a16:creationId xmlns:a16="http://schemas.microsoft.com/office/drawing/2014/main" id="{31A3BC5E-8B61-48E0-BAF6-0F618791F0C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3" b="7145"/>
          <a:stretch/>
        </p:blipFill>
        <p:spPr>
          <a:xfrm>
            <a:off x="20" y="-5"/>
            <a:ext cx="4544548" cy="4219698"/>
          </a:xfrm>
          <a:prstGeom prst="rect">
            <a:avLst/>
          </a:prstGeom>
        </p:spPr>
      </p:pic>
      <p:pic>
        <p:nvPicPr>
          <p:cNvPr id="5" name="Picture 4" descr="A living room filled with furniture and a fireplace&#10;&#10;Description automatically generated">
            <a:extLst>
              <a:ext uri="{FF2B5EF4-FFF2-40B4-BE49-F238E27FC236}">
                <a16:creationId xmlns:a16="http://schemas.microsoft.com/office/drawing/2014/main" id="{B8852CCE-EBE1-473D-8689-E02253C12541}"/>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0931" r="19314"/>
          <a:stretch/>
        </p:blipFill>
        <p:spPr>
          <a:xfrm>
            <a:off x="4628834" y="10"/>
            <a:ext cx="3732157" cy="4266944"/>
          </a:xfrm>
          <a:prstGeom prst="rect">
            <a:avLst/>
          </a:prstGeom>
        </p:spPr>
      </p:pic>
      <p:sp>
        <p:nvSpPr>
          <p:cNvPr id="65" name="Rectangle 64">
            <a:extLst>
              <a:ext uri="{FF2B5EF4-FFF2-40B4-BE49-F238E27FC236}">
                <a16:creationId xmlns:a16="http://schemas.microsoft.com/office/drawing/2014/main" id="{A5F9D3AB-061F-40F2-94F2-0F9DCD1B69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67831"/>
            <a:ext cx="7552502" cy="2590169"/>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9B1B1A5-0F4C-4308-A3B2-E32352E80A5E}"/>
              </a:ext>
            </a:extLst>
          </p:cNvPr>
          <p:cNvSpPr>
            <a:spLocks noGrp="1"/>
          </p:cNvSpPr>
          <p:nvPr>
            <p:ph type="ctrTitle"/>
          </p:nvPr>
        </p:nvSpPr>
        <p:spPr>
          <a:xfrm>
            <a:off x="5089842" y="4571122"/>
            <a:ext cx="6591957" cy="1037907"/>
          </a:xfrm>
        </p:spPr>
        <p:txBody>
          <a:bodyPr>
            <a:normAutofit fontScale="90000"/>
          </a:bodyPr>
          <a:lstStyle/>
          <a:p>
            <a:r>
              <a:rPr lang="en-US" sz="5400" dirty="0">
                <a:solidFill>
                  <a:srgbClr val="FFFFFF"/>
                </a:solidFill>
              </a:rPr>
              <a:t>The Pagan Holidays</a:t>
            </a:r>
          </a:p>
        </p:txBody>
      </p:sp>
      <p:sp>
        <p:nvSpPr>
          <p:cNvPr id="3" name="Subtitle 2">
            <a:extLst>
              <a:ext uri="{FF2B5EF4-FFF2-40B4-BE49-F238E27FC236}">
                <a16:creationId xmlns:a16="http://schemas.microsoft.com/office/drawing/2014/main" id="{9D3491D1-926F-4F77-822B-848C21940ACC}"/>
              </a:ext>
            </a:extLst>
          </p:cNvPr>
          <p:cNvSpPr>
            <a:spLocks noGrp="1"/>
          </p:cNvSpPr>
          <p:nvPr>
            <p:ph type="subTitle" idx="1"/>
          </p:nvPr>
        </p:nvSpPr>
        <p:spPr>
          <a:xfrm>
            <a:off x="5161443" y="5606994"/>
            <a:ext cx="6591957" cy="525793"/>
          </a:xfrm>
        </p:spPr>
        <p:txBody>
          <a:bodyPr>
            <a:normAutofit/>
          </a:bodyPr>
          <a:lstStyle/>
          <a:p>
            <a:r>
              <a:rPr lang="en-US" sz="2000" dirty="0">
                <a:solidFill>
                  <a:srgbClr val="FFFFFF"/>
                </a:solidFill>
              </a:rPr>
              <a:t>And Why We Don’t Celebrate Them</a:t>
            </a:r>
          </a:p>
        </p:txBody>
      </p:sp>
      <p:pic>
        <p:nvPicPr>
          <p:cNvPr id="7" name="Picture 6" descr="A picture containing outdoor, sitting, lamp, water&#10;&#10;Description automatically generated">
            <a:extLst>
              <a:ext uri="{FF2B5EF4-FFF2-40B4-BE49-F238E27FC236}">
                <a16:creationId xmlns:a16="http://schemas.microsoft.com/office/drawing/2014/main" id="{4BD3A8BF-1777-4268-A44D-C47EB6C84F96}"/>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49509" r="702" b="-2"/>
          <a:stretch/>
        </p:blipFill>
        <p:spPr>
          <a:xfrm>
            <a:off x="8457422" y="5"/>
            <a:ext cx="3734578" cy="4219281"/>
          </a:xfrm>
          <a:prstGeom prst="rect">
            <a:avLst/>
          </a:prstGeom>
        </p:spPr>
      </p:pic>
      <p:sp>
        <p:nvSpPr>
          <p:cNvPr id="67" name="Rectangle 66">
            <a:extLst>
              <a:ext uri="{FF2B5EF4-FFF2-40B4-BE49-F238E27FC236}">
                <a16:creationId xmlns:a16="http://schemas.microsoft.com/office/drawing/2014/main" id="{70F9BD37-4DB5-4730-821E-01F12FA35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5326" y="4220158"/>
            <a:ext cx="7689094" cy="901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pic>
        <p:nvPicPr>
          <p:cNvPr id="15" name="Picture 14" descr="A picture containing grass, toy, small, outdoor&#10;&#10;Description automatically generated">
            <a:extLst>
              <a:ext uri="{FF2B5EF4-FFF2-40B4-BE49-F238E27FC236}">
                <a16:creationId xmlns:a16="http://schemas.microsoft.com/office/drawing/2014/main" id="{2CDD8FEA-E9D8-45C4-986F-2BB965C15F2E}"/>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t="354" r="-4" b="-4"/>
          <a:stretch/>
        </p:blipFill>
        <p:spPr>
          <a:xfrm>
            <a:off x="-5" y="4310260"/>
            <a:ext cx="4544568" cy="2547280"/>
          </a:xfrm>
          <a:prstGeom prst="rect">
            <a:avLst/>
          </a:prstGeom>
        </p:spPr>
      </p:pic>
      <p:sp>
        <p:nvSpPr>
          <p:cNvPr id="4" name="TextBox 3">
            <a:extLst>
              <a:ext uri="{FF2B5EF4-FFF2-40B4-BE49-F238E27FC236}">
                <a16:creationId xmlns:a16="http://schemas.microsoft.com/office/drawing/2014/main" id="{BAE13A6D-07B7-408F-B266-C7BD90D89886}"/>
              </a:ext>
            </a:extLst>
          </p:cNvPr>
          <p:cNvSpPr txBox="1"/>
          <p:nvPr/>
        </p:nvSpPr>
        <p:spPr>
          <a:xfrm>
            <a:off x="-1" y="94129"/>
            <a:ext cx="1250577" cy="738664"/>
          </a:xfrm>
          <a:prstGeom prst="rect">
            <a:avLst/>
          </a:prstGeom>
          <a:noFill/>
        </p:spPr>
        <p:txBody>
          <a:bodyPr wrap="square" rtlCol="0">
            <a:spAutoFit/>
          </a:bodyPr>
          <a:lstStyle/>
          <a:p>
            <a:r>
              <a:rPr lang="en-US" sz="1400" dirty="0"/>
              <a:t>Photo By:</a:t>
            </a:r>
            <a:br>
              <a:rPr lang="en-US" sz="1400" dirty="0"/>
            </a:br>
            <a:r>
              <a:rPr lang="en-US" sz="1400" dirty="0" err="1">
                <a:solidFill>
                  <a:schemeClr val="tx1">
                    <a:lumMod val="50000"/>
                    <a:lumOff val="50000"/>
                  </a:schemeClr>
                </a:solidFill>
                <a:hlinkClick r:id="rId3">
                  <a:extLst>
                    <a:ext uri="{A12FA001-AC4F-418D-AE19-62706E023703}">
                      <ahyp:hlinkClr xmlns:ahyp="http://schemas.microsoft.com/office/drawing/2018/hyperlinkcolor" val="tx"/>
                    </a:ext>
                  </a:extLst>
                </a:hlinkClick>
              </a:rPr>
              <a:t>PraiseWorld</a:t>
            </a:r>
            <a:r>
              <a:rPr lang="en-US" sz="1400" dirty="0">
                <a:solidFill>
                  <a:schemeClr val="tx1">
                    <a:lumMod val="50000"/>
                    <a:lumOff val="50000"/>
                  </a:schemeClr>
                </a:solidFill>
                <a:hlinkClick r:id="rId3">
                  <a:extLst>
                    <a:ext uri="{A12FA001-AC4F-418D-AE19-62706E023703}">
                      <ahyp:hlinkClr xmlns:ahyp="http://schemas.microsoft.com/office/drawing/2018/hyperlinkcolor" val="tx"/>
                    </a:ext>
                  </a:extLst>
                </a:hlinkClick>
              </a:rPr>
              <a:t> Radio</a:t>
            </a:r>
            <a:endParaRPr lang="en-US" sz="1400" dirty="0">
              <a:solidFill>
                <a:schemeClr val="tx1">
                  <a:lumMod val="50000"/>
                  <a:lumOff val="50000"/>
                </a:schemeClr>
              </a:solidFill>
            </a:endParaRPr>
          </a:p>
        </p:txBody>
      </p:sp>
      <p:sp>
        <p:nvSpPr>
          <p:cNvPr id="6" name="TextBox 5">
            <a:extLst>
              <a:ext uri="{FF2B5EF4-FFF2-40B4-BE49-F238E27FC236}">
                <a16:creationId xmlns:a16="http://schemas.microsoft.com/office/drawing/2014/main" id="{0CD85578-B609-4451-BB5D-A2EA97C37E52}"/>
              </a:ext>
            </a:extLst>
          </p:cNvPr>
          <p:cNvSpPr txBox="1"/>
          <p:nvPr/>
        </p:nvSpPr>
        <p:spPr>
          <a:xfrm>
            <a:off x="3743885" y="4309512"/>
            <a:ext cx="893193" cy="523220"/>
          </a:xfrm>
          <a:prstGeom prst="rect">
            <a:avLst/>
          </a:prstGeom>
          <a:noFill/>
        </p:spPr>
        <p:txBody>
          <a:bodyPr wrap="none" rtlCol="0">
            <a:spAutoFit/>
          </a:bodyPr>
          <a:lstStyle/>
          <a:p>
            <a:r>
              <a:rPr lang="en-US" sz="1400" dirty="0"/>
              <a:t>Photo By:</a:t>
            </a:r>
            <a:br>
              <a:rPr lang="en-US" sz="1400" dirty="0"/>
            </a:br>
            <a:r>
              <a:rPr lang="en-US" sz="1400" dirty="0">
                <a:hlinkClick r:id="rId9"/>
              </a:rPr>
              <a:t>CBC</a:t>
            </a:r>
            <a:endParaRPr lang="en-US" sz="1400" dirty="0"/>
          </a:p>
        </p:txBody>
      </p:sp>
      <p:sp>
        <p:nvSpPr>
          <p:cNvPr id="8" name="TextBox 7">
            <a:extLst>
              <a:ext uri="{FF2B5EF4-FFF2-40B4-BE49-F238E27FC236}">
                <a16:creationId xmlns:a16="http://schemas.microsoft.com/office/drawing/2014/main" id="{27EC87F6-6069-40F2-81A1-2A8DDF06B008}"/>
              </a:ext>
            </a:extLst>
          </p:cNvPr>
          <p:cNvSpPr txBox="1"/>
          <p:nvPr/>
        </p:nvSpPr>
        <p:spPr>
          <a:xfrm>
            <a:off x="4668076" y="-43296"/>
            <a:ext cx="1263808" cy="584775"/>
          </a:xfrm>
          <a:prstGeom prst="rect">
            <a:avLst/>
          </a:prstGeom>
          <a:noFill/>
        </p:spPr>
        <p:txBody>
          <a:bodyPr wrap="none" rtlCol="0">
            <a:spAutoFit/>
          </a:bodyPr>
          <a:lstStyle/>
          <a:p>
            <a:r>
              <a:rPr lang="en-US" sz="1600" dirty="0">
                <a:solidFill>
                  <a:schemeClr val="bg1"/>
                </a:solidFill>
              </a:rPr>
              <a:t>Photo By:</a:t>
            </a:r>
            <a:br>
              <a:rPr lang="en-US" sz="1600" dirty="0">
                <a:solidFill>
                  <a:schemeClr val="bg1"/>
                </a:solidFill>
              </a:rPr>
            </a:br>
            <a:r>
              <a:rPr lang="en-US" sz="1600" dirty="0">
                <a:hlinkClick r:id="rId5"/>
              </a:rPr>
              <a:t>Alina K. Field</a:t>
            </a:r>
            <a:endParaRPr lang="en-US" sz="1600" dirty="0"/>
          </a:p>
        </p:txBody>
      </p:sp>
      <p:sp>
        <p:nvSpPr>
          <p:cNvPr id="9" name="TextBox 8">
            <a:extLst>
              <a:ext uri="{FF2B5EF4-FFF2-40B4-BE49-F238E27FC236}">
                <a16:creationId xmlns:a16="http://schemas.microsoft.com/office/drawing/2014/main" id="{5F8D552A-606C-496F-B4F7-A8C10085E9B5}"/>
              </a:ext>
            </a:extLst>
          </p:cNvPr>
          <p:cNvSpPr txBox="1"/>
          <p:nvPr/>
        </p:nvSpPr>
        <p:spPr>
          <a:xfrm>
            <a:off x="8484499" y="0"/>
            <a:ext cx="1268296" cy="584775"/>
          </a:xfrm>
          <a:prstGeom prst="rect">
            <a:avLst/>
          </a:prstGeom>
          <a:noFill/>
        </p:spPr>
        <p:txBody>
          <a:bodyPr wrap="none" rtlCol="0">
            <a:spAutoFit/>
          </a:bodyPr>
          <a:lstStyle/>
          <a:p>
            <a:r>
              <a:rPr lang="en-US" sz="1600" dirty="0">
                <a:solidFill>
                  <a:schemeClr val="bg1"/>
                </a:solidFill>
              </a:rPr>
              <a:t>Photo By:</a:t>
            </a:r>
            <a:br>
              <a:rPr lang="en-US" sz="1600" dirty="0">
                <a:solidFill>
                  <a:schemeClr val="bg1"/>
                </a:solidFill>
              </a:rPr>
            </a:br>
            <a:r>
              <a:rPr lang="en-US" sz="1600" dirty="0" err="1">
                <a:solidFill>
                  <a:schemeClr val="bg1"/>
                </a:solidFill>
                <a:hlinkClick r:id="rId7">
                  <a:extLst>
                    <a:ext uri="{A12FA001-AC4F-418D-AE19-62706E023703}">
                      <ahyp:hlinkClr xmlns:ahyp="http://schemas.microsoft.com/office/drawing/2018/hyperlinkcolor" val="tx"/>
                    </a:ext>
                  </a:extLst>
                </a:hlinkClick>
              </a:rPr>
              <a:t>shuttershock</a:t>
            </a:r>
            <a:endParaRPr lang="en-US" sz="1600" dirty="0">
              <a:solidFill>
                <a:schemeClr val="bg1"/>
              </a:solidFill>
            </a:endParaRPr>
          </a:p>
        </p:txBody>
      </p:sp>
    </p:spTree>
    <p:extLst>
      <p:ext uri="{BB962C8B-B14F-4D97-AF65-F5344CB8AC3E}">
        <p14:creationId xmlns:p14="http://schemas.microsoft.com/office/powerpoint/2010/main" val="873944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5D92F-86B6-4FA1-ADA9-D19A13E24537}"/>
              </a:ext>
            </a:extLst>
          </p:cNvPr>
          <p:cNvSpPr>
            <a:spLocks noGrp="1"/>
          </p:cNvSpPr>
          <p:nvPr>
            <p:ph type="title"/>
          </p:nvPr>
        </p:nvSpPr>
        <p:spPr>
          <a:xfrm>
            <a:off x="581192" y="702156"/>
            <a:ext cx="11029616" cy="1013800"/>
          </a:xfrm>
        </p:spPr>
        <p:txBody>
          <a:bodyPr>
            <a:normAutofit/>
          </a:bodyPr>
          <a:lstStyle/>
          <a:p>
            <a:r>
              <a:rPr lang="en-US" sz="4800" dirty="0"/>
              <a:t>Halloween</a:t>
            </a:r>
          </a:p>
        </p:txBody>
      </p:sp>
      <p:sp>
        <p:nvSpPr>
          <p:cNvPr id="12" name="Rectangle 11">
            <a:extLst>
              <a:ext uri="{FF2B5EF4-FFF2-40B4-BE49-F238E27FC236}">
                <a16:creationId xmlns:a16="http://schemas.microsoft.com/office/drawing/2014/main" id="{44CCC960-EBB0-4648-A189-5FEE0EE3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sky, light, traffic, outdoor&#10;&#10;Description automatically generated">
            <a:extLst>
              <a:ext uri="{FF2B5EF4-FFF2-40B4-BE49-F238E27FC236}">
                <a16:creationId xmlns:a16="http://schemas.microsoft.com/office/drawing/2014/main" id="{C9826605-C417-4BDA-B4B8-5F9D514C178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565" r="13943" b="2"/>
          <a:stretch/>
        </p:blipFill>
        <p:spPr>
          <a:xfrm>
            <a:off x="657225" y="2361056"/>
            <a:ext cx="4962525" cy="3649219"/>
          </a:xfrm>
          <a:prstGeom prst="rect">
            <a:avLst/>
          </a:prstGeom>
        </p:spPr>
      </p:pic>
      <p:sp>
        <p:nvSpPr>
          <p:cNvPr id="3" name="Content Placeholder 2">
            <a:extLst>
              <a:ext uri="{FF2B5EF4-FFF2-40B4-BE49-F238E27FC236}">
                <a16:creationId xmlns:a16="http://schemas.microsoft.com/office/drawing/2014/main" id="{DAE3D33D-2661-46EF-AD08-D10AF6122466}"/>
              </a:ext>
            </a:extLst>
          </p:cNvPr>
          <p:cNvSpPr>
            <a:spLocks noGrp="1"/>
          </p:cNvSpPr>
          <p:nvPr>
            <p:ph idx="1"/>
          </p:nvPr>
        </p:nvSpPr>
        <p:spPr>
          <a:xfrm>
            <a:off x="6039859" y="1886857"/>
            <a:ext cx="6152141" cy="4847771"/>
          </a:xfrm>
        </p:spPr>
        <p:txBody>
          <a:bodyPr>
            <a:normAutofit fontScale="92500"/>
          </a:bodyPr>
          <a:lstStyle/>
          <a:p>
            <a:pPr>
              <a:lnSpc>
                <a:spcPct val="90000"/>
              </a:lnSpc>
            </a:pPr>
            <a:r>
              <a:rPr lang="en-US" sz="2000" dirty="0"/>
              <a:t>Halloween began over 2,000 years ago by the Celts and their pagan priests, the Druids.</a:t>
            </a:r>
          </a:p>
          <a:p>
            <a:pPr>
              <a:lnSpc>
                <a:spcPct val="90000"/>
              </a:lnSpc>
            </a:pPr>
            <a:r>
              <a:rPr lang="en-US" sz="2000" dirty="0"/>
              <a:t>Druids are considered the worst of the occult and were consulted for instruction on witchcraft, satanism, paganism, etc.</a:t>
            </a:r>
          </a:p>
          <a:p>
            <a:pPr marL="0" indent="0">
              <a:lnSpc>
                <a:spcPct val="90000"/>
              </a:lnSpc>
              <a:buNone/>
            </a:pPr>
            <a:r>
              <a:rPr lang="en-US" sz="2000" b="1" dirty="0"/>
              <a:t>And he caused his children to pass through the fire in the valley of the son of Hinnom: also he observed times, and used enchantments, and used witchcraft, and dealt with a familiar spirit, and with wizards: he wrought much evil in the sight of the LORD, to provoke him anger.</a:t>
            </a:r>
          </a:p>
          <a:p>
            <a:pPr marL="0" indent="0">
              <a:lnSpc>
                <a:spcPct val="90000"/>
              </a:lnSpc>
              <a:buNone/>
            </a:pPr>
            <a:r>
              <a:rPr lang="en-US" sz="2000" b="1" dirty="0"/>
              <a:t>							         - 2 Chronicles 33:6</a:t>
            </a:r>
          </a:p>
          <a:p>
            <a:pPr>
              <a:lnSpc>
                <a:spcPct val="90000"/>
              </a:lnSpc>
            </a:pPr>
            <a:r>
              <a:rPr lang="en-US" sz="2000" dirty="0"/>
              <a:t>This scripture shows us that the creators of Halloween, the Druids were wicked in GOD’s eyes as they operated with witchcraft, satanism, paganism, etc. In celebrating Halloween, you celebrate their pagan rituals. </a:t>
            </a:r>
          </a:p>
        </p:txBody>
      </p:sp>
      <p:sp>
        <p:nvSpPr>
          <p:cNvPr id="4" name="TextBox 3">
            <a:extLst>
              <a:ext uri="{FF2B5EF4-FFF2-40B4-BE49-F238E27FC236}">
                <a16:creationId xmlns:a16="http://schemas.microsoft.com/office/drawing/2014/main" id="{972C4512-C3C5-40CF-B3D3-BF684DD8EBD4}"/>
              </a:ext>
            </a:extLst>
          </p:cNvPr>
          <p:cNvSpPr txBox="1"/>
          <p:nvPr/>
        </p:nvSpPr>
        <p:spPr>
          <a:xfrm>
            <a:off x="581192" y="6226179"/>
            <a:ext cx="2006575" cy="584775"/>
          </a:xfrm>
          <a:prstGeom prst="rect">
            <a:avLst/>
          </a:prstGeom>
          <a:noFill/>
        </p:spPr>
        <p:txBody>
          <a:bodyPr wrap="none" rtlCol="0">
            <a:spAutoFit/>
          </a:bodyPr>
          <a:lstStyle/>
          <a:p>
            <a:r>
              <a:rPr lang="en-US" sz="1600" dirty="0"/>
              <a:t>Photo By:</a:t>
            </a:r>
            <a:br>
              <a:rPr lang="en-US" sz="1600" dirty="0"/>
            </a:br>
            <a:r>
              <a:rPr lang="en-US" sz="1600" dirty="0">
                <a:solidFill>
                  <a:schemeClr val="accent6">
                    <a:lumMod val="60000"/>
                    <a:lumOff val="40000"/>
                  </a:schemeClr>
                </a:solidFill>
                <a:hlinkClick r:id="rId4">
                  <a:extLst>
                    <a:ext uri="{A12FA001-AC4F-418D-AE19-62706E023703}">
                      <ahyp:hlinkClr xmlns:ahyp="http://schemas.microsoft.com/office/drawing/2018/hyperlinkcolor" val="tx"/>
                    </a:ext>
                  </a:extLst>
                </a:hlinkClick>
              </a:rPr>
              <a:t>virtual-studio-set.com</a:t>
            </a:r>
            <a:endParaRPr lang="en-US" sz="1600" dirty="0">
              <a:solidFill>
                <a:schemeClr val="accent6">
                  <a:lumMod val="60000"/>
                  <a:lumOff val="40000"/>
                </a:schemeClr>
              </a:solidFill>
            </a:endParaRPr>
          </a:p>
        </p:txBody>
      </p:sp>
    </p:spTree>
    <p:extLst>
      <p:ext uri="{BB962C8B-B14F-4D97-AF65-F5344CB8AC3E}">
        <p14:creationId xmlns:p14="http://schemas.microsoft.com/office/powerpoint/2010/main" val="2058707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5D92F-86B6-4FA1-ADA9-D19A13E24537}"/>
              </a:ext>
            </a:extLst>
          </p:cNvPr>
          <p:cNvSpPr>
            <a:spLocks noGrp="1"/>
          </p:cNvSpPr>
          <p:nvPr>
            <p:ph type="title"/>
          </p:nvPr>
        </p:nvSpPr>
        <p:spPr>
          <a:xfrm>
            <a:off x="581192" y="702156"/>
            <a:ext cx="11029616" cy="1013800"/>
          </a:xfrm>
        </p:spPr>
        <p:txBody>
          <a:bodyPr>
            <a:normAutofit/>
          </a:bodyPr>
          <a:lstStyle/>
          <a:p>
            <a:r>
              <a:rPr lang="en-US" sz="4800" dirty="0"/>
              <a:t>Halloween</a:t>
            </a:r>
          </a:p>
        </p:txBody>
      </p:sp>
      <p:sp>
        <p:nvSpPr>
          <p:cNvPr id="12" name="Rectangle 11">
            <a:extLst>
              <a:ext uri="{FF2B5EF4-FFF2-40B4-BE49-F238E27FC236}">
                <a16:creationId xmlns:a16="http://schemas.microsoft.com/office/drawing/2014/main" id="{44CCC960-EBB0-4648-A189-5FEE0EE3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AE3D33D-2661-46EF-AD08-D10AF6122466}"/>
              </a:ext>
            </a:extLst>
          </p:cNvPr>
          <p:cNvSpPr>
            <a:spLocks noGrp="1"/>
          </p:cNvSpPr>
          <p:nvPr>
            <p:ph idx="1"/>
          </p:nvPr>
        </p:nvSpPr>
        <p:spPr>
          <a:xfrm>
            <a:off x="6039859" y="1886857"/>
            <a:ext cx="6152141" cy="4847771"/>
          </a:xfrm>
        </p:spPr>
        <p:txBody>
          <a:bodyPr>
            <a:normAutofit/>
          </a:bodyPr>
          <a:lstStyle/>
          <a:p>
            <a:pPr>
              <a:lnSpc>
                <a:spcPct val="90000"/>
              </a:lnSpc>
            </a:pPr>
            <a:r>
              <a:rPr lang="en-US" sz="2000"/>
              <a:t>The </a:t>
            </a:r>
            <a:r>
              <a:rPr lang="en-US" sz="2000" dirty="0"/>
              <a:t>Druids created Halloween.</a:t>
            </a:r>
          </a:p>
          <a:p>
            <a:pPr>
              <a:lnSpc>
                <a:spcPct val="90000"/>
              </a:lnSpc>
            </a:pPr>
            <a:r>
              <a:rPr lang="en-US" sz="2000" dirty="0"/>
              <a:t>The Druids celebrated two special nights of the year: Beltane (May 1, the birth of summer) and Samhain (November 1, the death of summer).</a:t>
            </a:r>
          </a:p>
          <a:p>
            <a:pPr>
              <a:lnSpc>
                <a:spcPct val="90000"/>
              </a:lnSpc>
            </a:pPr>
            <a:r>
              <a:rPr lang="en-US" sz="2000" dirty="0"/>
              <a:t>Samhain, the most important ritual, was a terrifying night full of human sacrifices that was dedicated to celebrating death and hell.</a:t>
            </a:r>
          </a:p>
          <a:p>
            <a:pPr>
              <a:lnSpc>
                <a:spcPct val="90000"/>
              </a:lnSpc>
            </a:pPr>
            <a:r>
              <a:rPr lang="en-US" sz="2000" dirty="0"/>
              <a:t>This was the original Halloween.</a:t>
            </a:r>
          </a:p>
          <a:p>
            <a:pPr>
              <a:lnSpc>
                <a:spcPct val="90000"/>
              </a:lnSpc>
            </a:pPr>
            <a:r>
              <a:rPr lang="en-US" sz="2000" dirty="0"/>
              <a:t>The Druids believed that during Samhain, the veil separating the dead from the living opened and evil spirits roamed searching for someone to possess.</a:t>
            </a:r>
          </a:p>
        </p:txBody>
      </p:sp>
      <p:pic>
        <p:nvPicPr>
          <p:cNvPr id="5" name="Picture 4" descr="A picture containing text&#10;&#10;Description automatically generated">
            <a:extLst>
              <a:ext uri="{FF2B5EF4-FFF2-40B4-BE49-F238E27FC236}">
                <a16:creationId xmlns:a16="http://schemas.microsoft.com/office/drawing/2014/main" id="{006ED4F4-8641-4097-BA57-73C83B86A0F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7091" y="2720280"/>
            <a:ext cx="4943522" cy="2966113"/>
          </a:xfrm>
          <a:prstGeom prst="rect">
            <a:avLst/>
          </a:prstGeom>
        </p:spPr>
      </p:pic>
      <p:sp>
        <p:nvSpPr>
          <p:cNvPr id="4" name="TextBox 3">
            <a:extLst>
              <a:ext uri="{FF2B5EF4-FFF2-40B4-BE49-F238E27FC236}">
                <a16:creationId xmlns:a16="http://schemas.microsoft.com/office/drawing/2014/main" id="{D42CB2A9-41F2-4953-9092-FD6E7E08BBCB}"/>
              </a:ext>
            </a:extLst>
          </p:cNvPr>
          <p:cNvSpPr txBox="1"/>
          <p:nvPr/>
        </p:nvSpPr>
        <p:spPr>
          <a:xfrm>
            <a:off x="581192" y="6242743"/>
            <a:ext cx="893193" cy="523220"/>
          </a:xfrm>
          <a:prstGeom prst="rect">
            <a:avLst/>
          </a:prstGeom>
          <a:noFill/>
        </p:spPr>
        <p:txBody>
          <a:bodyPr wrap="none" rtlCol="0">
            <a:spAutoFit/>
          </a:bodyPr>
          <a:lstStyle/>
          <a:p>
            <a:r>
              <a:rPr lang="en-US" sz="1400" dirty="0"/>
              <a:t>Photo By:</a:t>
            </a:r>
            <a:br>
              <a:rPr lang="en-US" sz="1400" dirty="0"/>
            </a:br>
            <a:r>
              <a:rPr lang="en-US" sz="1400" dirty="0">
                <a:solidFill>
                  <a:schemeClr val="accent6">
                    <a:lumMod val="60000"/>
                    <a:lumOff val="40000"/>
                  </a:schemeClr>
                </a:solidFill>
                <a:hlinkClick r:id="rId3">
                  <a:extLst>
                    <a:ext uri="{A12FA001-AC4F-418D-AE19-62706E023703}">
                      <ahyp:hlinkClr xmlns:ahyp="http://schemas.microsoft.com/office/drawing/2018/hyperlinkcolor" val="tx"/>
                    </a:ext>
                  </a:extLst>
                </a:hlinkClick>
              </a:rPr>
              <a:t>Blogspot</a:t>
            </a:r>
            <a:endParaRPr lang="en-US" sz="1400" dirty="0">
              <a:solidFill>
                <a:schemeClr val="accent6">
                  <a:lumMod val="60000"/>
                  <a:lumOff val="40000"/>
                </a:schemeClr>
              </a:solidFill>
            </a:endParaRPr>
          </a:p>
        </p:txBody>
      </p:sp>
    </p:spTree>
    <p:extLst>
      <p:ext uri="{BB962C8B-B14F-4D97-AF65-F5344CB8AC3E}">
        <p14:creationId xmlns:p14="http://schemas.microsoft.com/office/powerpoint/2010/main" val="4199441749"/>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07A44-6D8E-4033-B5B4-02DBC3F09465}"/>
              </a:ext>
            </a:extLst>
          </p:cNvPr>
          <p:cNvSpPr>
            <a:spLocks noGrp="1"/>
          </p:cNvSpPr>
          <p:nvPr>
            <p:ph type="title"/>
          </p:nvPr>
        </p:nvSpPr>
        <p:spPr>
          <a:xfrm>
            <a:off x="581192" y="702156"/>
            <a:ext cx="11029616" cy="1013800"/>
          </a:xfrm>
        </p:spPr>
        <p:txBody>
          <a:bodyPr>
            <a:normAutofit/>
          </a:bodyPr>
          <a:lstStyle/>
          <a:p>
            <a:r>
              <a:rPr lang="en-US" sz="4400" dirty="0"/>
              <a:t>Halloween</a:t>
            </a:r>
          </a:p>
        </p:txBody>
      </p:sp>
      <p:sp>
        <p:nvSpPr>
          <p:cNvPr id="9" name="Rectangle 8">
            <a:extLst>
              <a:ext uri="{FF2B5EF4-FFF2-40B4-BE49-F238E27FC236}">
                <a16:creationId xmlns:a16="http://schemas.microsoft.com/office/drawing/2014/main" id="{44CCC960-EBB0-4648-A189-5FEE0EE3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B337ECB-A27B-4006-9C40-415EE30801D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5008" r="13259" b="1"/>
          <a:stretch/>
        </p:blipFill>
        <p:spPr>
          <a:xfrm>
            <a:off x="657225" y="2361056"/>
            <a:ext cx="4962525" cy="3649219"/>
          </a:xfrm>
          <a:prstGeom prst="rect">
            <a:avLst/>
          </a:prstGeom>
        </p:spPr>
      </p:pic>
      <p:sp>
        <p:nvSpPr>
          <p:cNvPr id="3" name="Content Placeholder 2">
            <a:extLst>
              <a:ext uri="{FF2B5EF4-FFF2-40B4-BE49-F238E27FC236}">
                <a16:creationId xmlns:a16="http://schemas.microsoft.com/office/drawing/2014/main" id="{BF263F44-6A30-4B93-83BE-3138BA562072}"/>
              </a:ext>
            </a:extLst>
          </p:cNvPr>
          <p:cNvSpPr>
            <a:spLocks noGrp="1"/>
          </p:cNvSpPr>
          <p:nvPr>
            <p:ph idx="1"/>
          </p:nvPr>
        </p:nvSpPr>
        <p:spPr>
          <a:xfrm>
            <a:off x="5963478" y="1988458"/>
            <a:ext cx="6068865" cy="4746172"/>
          </a:xfrm>
        </p:spPr>
        <p:txBody>
          <a:bodyPr>
            <a:normAutofit fontScale="92500" lnSpcReduction="10000"/>
          </a:bodyPr>
          <a:lstStyle/>
          <a:p>
            <a:r>
              <a:rPr lang="en-US" dirty="0"/>
              <a:t>So, the Druids taught the Celts to dress up as demons, evil spirits, and ghosts, hoping to convince the roaming spirits that they were another evil spirit so that they would be left alone.</a:t>
            </a:r>
          </a:p>
          <a:p>
            <a:r>
              <a:rPr lang="en-US" dirty="0"/>
              <a:t>The tradition of trick-or-treat originated from the Celts preparing gifts (treats) to appease the evil spirits from committing crimes or malicious acts (tricks).</a:t>
            </a:r>
          </a:p>
          <a:p>
            <a:r>
              <a:rPr lang="en-US" dirty="0"/>
              <a:t>Additionally, during Samhain human sacrifices and rituals were performed, creating a covenant with death and hell.</a:t>
            </a:r>
          </a:p>
          <a:p>
            <a:pPr marL="0" indent="0">
              <a:buNone/>
            </a:pPr>
            <a:r>
              <a:rPr lang="en-US" b="1" dirty="0"/>
              <a:t>Because ye have said, We have made a covenant with death, and with hell are we at agreement; when the overflowing scourge shall pass through, it shall not come unto us: for we have made lies our refuge, and under falsehood have we hid ourselves:</a:t>
            </a:r>
          </a:p>
          <a:p>
            <a:pPr marL="0" indent="0">
              <a:buNone/>
            </a:pPr>
            <a:r>
              <a:rPr lang="en-US" b="1" dirty="0"/>
              <a:t>									- Isaiah 28:15</a:t>
            </a:r>
          </a:p>
          <a:p>
            <a:r>
              <a:rPr lang="en-US" dirty="0"/>
              <a:t>That verse tells us that those who make a covenant with death and hell live in lies and wickedness, something that GOD doesn’t want anyone to do.</a:t>
            </a:r>
          </a:p>
        </p:txBody>
      </p:sp>
      <p:sp>
        <p:nvSpPr>
          <p:cNvPr id="5" name="TextBox 4">
            <a:extLst>
              <a:ext uri="{FF2B5EF4-FFF2-40B4-BE49-F238E27FC236}">
                <a16:creationId xmlns:a16="http://schemas.microsoft.com/office/drawing/2014/main" id="{9900B283-FA24-459C-B593-64CDA3290E2C}"/>
              </a:ext>
            </a:extLst>
          </p:cNvPr>
          <p:cNvSpPr txBox="1"/>
          <p:nvPr/>
        </p:nvSpPr>
        <p:spPr>
          <a:xfrm>
            <a:off x="581192" y="6273225"/>
            <a:ext cx="1222514" cy="584775"/>
          </a:xfrm>
          <a:prstGeom prst="rect">
            <a:avLst/>
          </a:prstGeom>
          <a:noFill/>
        </p:spPr>
        <p:txBody>
          <a:bodyPr wrap="none" rtlCol="0">
            <a:spAutoFit/>
          </a:bodyPr>
          <a:lstStyle/>
          <a:p>
            <a:r>
              <a:rPr lang="en-US" sz="1600" dirty="0"/>
              <a:t>Photo By:</a:t>
            </a:r>
            <a:br>
              <a:rPr lang="en-US" sz="1600" dirty="0"/>
            </a:br>
            <a:r>
              <a:rPr lang="en-US" sz="1600" dirty="0">
                <a:solidFill>
                  <a:schemeClr val="accent6">
                    <a:lumMod val="60000"/>
                    <a:lumOff val="40000"/>
                  </a:schemeClr>
                </a:solidFill>
                <a:hlinkClick r:id="rId3">
                  <a:extLst>
                    <a:ext uri="{A12FA001-AC4F-418D-AE19-62706E023703}">
                      <ahyp:hlinkClr xmlns:ahyp="http://schemas.microsoft.com/office/drawing/2018/hyperlinkcolor" val="tx"/>
                    </a:ext>
                  </a:extLst>
                </a:hlinkClick>
              </a:rPr>
              <a:t>Hogs Breath</a:t>
            </a:r>
            <a:endParaRPr lang="en-US" sz="1600" dirty="0">
              <a:solidFill>
                <a:schemeClr val="accent6">
                  <a:lumMod val="60000"/>
                  <a:lumOff val="40000"/>
                </a:schemeClr>
              </a:solidFill>
            </a:endParaRPr>
          </a:p>
        </p:txBody>
      </p:sp>
    </p:spTree>
    <p:extLst>
      <p:ext uri="{BB962C8B-B14F-4D97-AF65-F5344CB8AC3E}">
        <p14:creationId xmlns:p14="http://schemas.microsoft.com/office/powerpoint/2010/main" val="1508668615"/>
      </p:ext>
    </p:extLst>
  </p:cSld>
  <p:clrMapOvr>
    <a:masterClrMapping/>
  </p:clrMapOvr>
  <mc:AlternateContent xmlns:mc="http://schemas.openxmlformats.org/markup-compatibility/2006" xmlns:p14="http://schemas.microsoft.com/office/powerpoint/2010/main">
    <mc:Choice Requires="p14">
      <p:transition spd="slow" p14:dur="3000">
        <p14:shred pattern="rectangle" dir="ou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DE08C2-90C5-4136-9BF1-8F19E825BE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6A7F378-4E9D-43CC-90B9-25B3371F06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3" y="453643"/>
            <a:ext cx="11298934" cy="5936922"/>
            <a:chOff x="446533" y="453643"/>
            <a:chExt cx="11298934" cy="5936922"/>
          </a:xfrm>
        </p:grpSpPr>
        <p:sp>
          <p:nvSpPr>
            <p:cNvPr id="13" name="Rectangle 12">
              <a:extLst>
                <a:ext uri="{FF2B5EF4-FFF2-40B4-BE49-F238E27FC236}">
                  <a16:creationId xmlns:a16="http://schemas.microsoft.com/office/drawing/2014/main" id="{C60B22F7-636C-4807-8026-DF7668911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5E85C17F-22AF-422E-BB04-0D1884CAA8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A34D1348-5191-490F-85AC-D9BBC9E35A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A5E5F86F-DABE-4391-B083-EA55ED64EB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1E97CA08-90AD-49A9-AF4D-A88C0C917263}"/>
              </a:ext>
            </a:extLst>
          </p:cNvPr>
          <p:cNvSpPr>
            <a:spLocks noGrp="1"/>
          </p:cNvSpPr>
          <p:nvPr>
            <p:ph type="ctrTitle"/>
          </p:nvPr>
        </p:nvSpPr>
        <p:spPr>
          <a:xfrm>
            <a:off x="581191" y="4000698"/>
            <a:ext cx="10993549" cy="1475013"/>
          </a:xfrm>
        </p:spPr>
        <p:txBody>
          <a:bodyPr>
            <a:normAutofit/>
          </a:bodyPr>
          <a:lstStyle/>
          <a:p>
            <a:r>
              <a:rPr lang="en-US" sz="4800" dirty="0">
                <a:solidFill>
                  <a:schemeClr val="bg1"/>
                </a:solidFill>
              </a:rPr>
              <a:t>EASTER</a:t>
            </a:r>
          </a:p>
        </p:txBody>
      </p:sp>
      <p:pic>
        <p:nvPicPr>
          <p:cNvPr id="5" name="Picture 4" descr="A picture containing indoor, mammal, table, sitting&#10;&#10;Description automatically generated">
            <a:extLst>
              <a:ext uri="{FF2B5EF4-FFF2-40B4-BE49-F238E27FC236}">
                <a16:creationId xmlns:a16="http://schemas.microsoft.com/office/drawing/2014/main" id="{11A13CB3-0FE5-437A-ADC9-460F5BED726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7759" r="-1" b="32038"/>
          <a:stretch/>
        </p:blipFill>
        <p:spPr>
          <a:xfrm>
            <a:off x="431893" y="661595"/>
            <a:ext cx="11292143" cy="3557252"/>
          </a:xfrm>
          <a:prstGeom prst="rect">
            <a:avLst/>
          </a:prstGeom>
        </p:spPr>
      </p:pic>
      <p:sp>
        <p:nvSpPr>
          <p:cNvPr id="3" name="TextBox 2">
            <a:extLst>
              <a:ext uri="{FF2B5EF4-FFF2-40B4-BE49-F238E27FC236}">
                <a16:creationId xmlns:a16="http://schemas.microsoft.com/office/drawing/2014/main" id="{34F3C58A-5496-49C0-B3DA-DFEF0713B856}"/>
              </a:ext>
            </a:extLst>
          </p:cNvPr>
          <p:cNvSpPr txBox="1"/>
          <p:nvPr/>
        </p:nvSpPr>
        <p:spPr>
          <a:xfrm>
            <a:off x="9821714" y="5747120"/>
            <a:ext cx="1921552" cy="584775"/>
          </a:xfrm>
          <a:prstGeom prst="rect">
            <a:avLst/>
          </a:prstGeom>
          <a:noFill/>
        </p:spPr>
        <p:txBody>
          <a:bodyPr wrap="none" rtlCol="0">
            <a:spAutoFit/>
          </a:bodyPr>
          <a:lstStyle/>
          <a:p>
            <a:r>
              <a:rPr lang="en-US" sz="1600" dirty="0">
                <a:solidFill>
                  <a:schemeClr val="bg1"/>
                </a:solidFill>
              </a:rPr>
              <a:t>Photo By:</a:t>
            </a:r>
            <a:br>
              <a:rPr lang="en-US" sz="1600" dirty="0">
                <a:solidFill>
                  <a:schemeClr val="bg1"/>
                </a:solidFill>
              </a:rPr>
            </a:br>
            <a:r>
              <a:rPr lang="en-US" sz="1600" dirty="0">
                <a:solidFill>
                  <a:schemeClr val="accent6">
                    <a:lumMod val="60000"/>
                    <a:lumOff val="40000"/>
                  </a:schemeClr>
                </a:solidFill>
                <a:hlinkClick r:id="rId3">
                  <a:extLst>
                    <a:ext uri="{A12FA001-AC4F-418D-AE19-62706E023703}">
                      <ahyp:hlinkClr xmlns:ahyp="http://schemas.microsoft.com/office/drawing/2018/hyperlinkcolor" val="tx"/>
                    </a:ext>
                  </a:extLst>
                </a:hlinkClick>
              </a:rPr>
              <a:t>Prepaid Phone News</a:t>
            </a:r>
            <a:endParaRPr lang="en-US" sz="1600" dirty="0">
              <a:solidFill>
                <a:schemeClr val="accent6">
                  <a:lumMod val="60000"/>
                  <a:lumOff val="40000"/>
                </a:schemeClr>
              </a:solidFill>
            </a:endParaRPr>
          </a:p>
        </p:txBody>
      </p:sp>
    </p:spTree>
    <p:extLst>
      <p:ext uri="{BB962C8B-B14F-4D97-AF65-F5344CB8AC3E}">
        <p14:creationId xmlns:p14="http://schemas.microsoft.com/office/powerpoint/2010/main" val="1895638588"/>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6479BA-952E-4BB2-B863-A9B26FDFDC7E}"/>
              </a:ext>
            </a:extLst>
          </p:cNvPr>
          <p:cNvPicPr>
            <a:picLocks noChangeAspect="1"/>
          </p:cNvPicPr>
          <p:nvPr/>
        </p:nvPicPr>
        <p:blipFill rotWithShape="1">
          <a:blip r:embed="rId2">
            <a:alphaModFix amt="20000"/>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b="47927"/>
          <a:stretch/>
        </p:blipFill>
        <p:spPr>
          <a:xfrm>
            <a:off x="0" y="-43940"/>
            <a:ext cx="6002412" cy="690194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5D0FD79A-01D1-4F1C-A466-89854E3FC277}"/>
              </a:ext>
            </a:extLst>
          </p:cNvPr>
          <p:cNvPicPr>
            <a:picLocks noChangeAspect="1"/>
          </p:cNvPicPr>
          <p:nvPr/>
        </p:nvPicPr>
        <p:blipFill>
          <a:blip r:embed="rId5">
            <a:alphaModFix amt="20000"/>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003581" y="-12182"/>
            <a:ext cx="6189588" cy="6901940"/>
          </a:xfrm>
          <a:prstGeom prst="rect">
            <a:avLst/>
          </a:prstGeom>
        </p:spPr>
      </p:pic>
      <p:sp>
        <p:nvSpPr>
          <p:cNvPr id="2" name="Title 1">
            <a:extLst>
              <a:ext uri="{FF2B5EF4-FFF2-40B4-BE49-F238E27FC236}">
                <a16:creationId xmlns:a16="http://schemas.microsoft.com/office/drawing/2014/main" id="{623040DC-3D78-4D8C-A32B-DC22962204E7}"/>
              </a:ext>
            </a:extLst>
          </p:cNvPr>
          <p:cNvSpPr>
            <a:spLocks noGrp="1"/>
          </p:cNvSpPr>
          <p:nvPr>
            <p:ph type="title"/>
          </p:nvPr>
        </p:nvSpPr>
        <p:spPr/>
        <p:txBody>
          <a:bodyPr/>
          <a:lstStyle/>
          <a:p>
            <a:r>
              <a:rPr lang="en-US" dirty="0"/>
              <a:t>Easter</a:t>
            </a:r>
          </a:p>
        </p:txBody>
      </p:sp>
      <p:sp>
        <p:nvSpPr>
          <p:cNvPr id="3" name="Content Placeholder 2">
            <a:extLst>
              <a:ext uri="{FF2B5EF4-FFF2-40B4-BE49-F238E27FC236}">
                <a16:creationId xmlns:a16="http://schemas.microsoft.com/office/drawing/2014/main" id="{40C53B6F-0F1A-4A20-A3E1-50155D8E24E2}"/>
              </a:ext>
            </a:extLst>
          </p:cNvPr>
          <p:cNvSpPr>
            <a:spLocks noGrp="1"/>
          </p:cNvSpPr>
          <p:nvPr>
            <p:ph sz="half" idx="1"/>
          </p:nvPr>
        </p:nvSpPr>
        <p:spPr>
          <a:xfrm>
            <a:off x="145774" y="2812995"/>
            <a:ext cx="5857807" cy="3975703"/>
          </a:xfrm>
        </p:spPr>
        <p:txBody>
          <a:bodyPr>
            <a:normAutofit fontScale="47500" lnSpcReduction="20000"/>
          </a:bodyPr>
          <a:lstStyle/>
          <a:p>
            <a:r>
              <a:rPr lang="en-US" sz="3400" dirty="0"/>
              <a:t>The Anglo-Saxon goddess of spring and fertility, Eostre or </a:t>
            </a:r>
            <a:r>
              <a:rPr lang="en-US" sz="3400" dirty="0" err="1"/>
              <a:t>Eostrae</a:t>
            </a:r>
            <a:r>
              <a:rPr lang="en-US" sz="3400" dirty="0"/>
              <a:t>.</a:t>
            </a:r>
          </a:p>
          <a:p>
            <a:r>
              <a:rPr lang="en-US" sz="3400" dirty="0"/>
              <a:t>There are many names for this pagan goddess, as languages differ.</a:t>
            </a:r>
          </a:p>
          <a:p>
            <a:r>
              <a:rPr lang="en-US" sz="3400" dirty="0"/>
              <a:t>Pagans celebrated Eostre in a month called Eosturmonath in Old English, which we now call April, an eighth century monk wrote.</a:t>
            </a:r>
          </a:p>
          <a:p>
            <a:r>
              <a:rPr lang="en-US" sz="3400" dirty="0"/>
              <a:t>In German mythology, Eostre healed a wounded bird by changing it into a hare, and because the hare was partially a bird, it thanked her by laying eggs as gifts.</a:t>
            </a:r>
          </a:p>
          <a:p>
            <a:r>
              <a:rPr lang="en-US" sz="3400" dirty="0"/>
              <a:t>Easter eggs represent fertility and birth, a reference to the pagan goddess, Eostre.</a:t>
            </a:r>
          </a:p>
          <a:p>
            <a:r>
              <a:rPr lang="en-US" sz="3400" dirty="0"/>
              <a:t>The Easter bunny is also a representation of the symbol for Eostre, a bunny.</a:t>
            </a:r>
          </a:p>
          <a:p>
            <a:r>
              <a:rPr lang="en-US" sz="3400" dirty="0"/>
              <a:t>Additionally, bunnies are seen a representation of fertility as rabbits are known as extremely reproductive creatures, reproducing many baby bunnies in springtime.</a:t>
            </a:r>
          </a:p>
          <a:p>
            <a:endParaRPr lang="en-US" dirty="0"/>
          </a:p>
        </p:txBody>
      </p:sp>
      <p:sp>
        <p:nvSpPr>
          <p:cNvPr id="4" name="Content Placeholder 3">
            <a:extLst>
              <a:ext uri="{FF2B5EF4-FFF2-40B4-BE49-F238E27FC236}">
                <a16:creationId xmlns:a16="http://schemas.microsoft.com/office/drawing/2014/main" id="{6F0DEF77-8297-4499-A09B-BA626B4E67F1}"/>
              </a:ext>
            </a:extLst>
          </p:cNvPr>
          <p:cNvSpPr>
            <a:spLocks noGrp="1"/>
          </p:cNvSpPr>
          <p:nvPr>
            <p:ph sz="half" idx="2"/>
          </p:nvPr>
        </p:nvSpPr>
        <p:spPr>
          <a:xfrm>
            <a:off x="6188420" y="2699261"/>
            <a:ext cx="6003580" cy="4034636"/>
          </a:xfrm>
        </p:spPr>
        <p:txBody>
          <a:bodyPr>
            <a:normAutofit fontScale="47500" lnSpcReduction="20000"/>
          </a:bodyPr>
          <a:lstStyle/>
          <a:p>
            <a:r>
              <a:rPr lang="en-US" sz="3400" dirty="0"/>
              <a:t>An ancient Sumerian legend records that someone named Tammuz dies, causing his wife Inanna (Ishtar), to go to the Underworld to beg for his soul.  </a:t>
            </a:r>
          </a:p>
          <a:p>
            <a:r>
              <a:rPr lang="en-US" sz="3400" dirty="0"/>
              <a:t>In this legend, Ishtar is judged, killed, and hung on display.</a:t>
            </a:r>
          </a:p>
          <a:p>
            <a:r>
              <a:rPr lang="en-US" sz="3400" dirty="0"/>
              <a:t>In her absence, the earth loses fertility (crops stop growing and animals don’t reproduce).</a:t>
            </a:r>
          </a:p>
          <a:p>
            <a:r>
              <a:rPr lang="en-US" sz="3400" dirty="0"/>
              <a:t>Then, a water god goes to the Underworld and gives Tammuz and Ishtar the power to return to the earth as the light of the sun for six months. </a:t>
            </a:r>
          </a:p>
          <a:p>
            <a:r>
              <a:rPr lang="en-US" sz="3400" dirty="0"/>
              <a:t>After these six months pass, Tammuz and Ishtar return to the Underworld and are returned for six months. </a:t>
            </a:r>
          </a:p>
          <a:p>
            <a:r>
              <a:rPr lang="en-US" sz="3400" dirty="0"/>
              <a:t>This cycle continues annually.</a:t>
            </a:r>
          </a:p>
          <a:p>
            <a:r>
              <a:rPr lang="en-US" sz="3400" dirty="0"/>
              <a:t>This myth was found on tablets from around 2500 B.C.</a:t>
            </a:r>
            <a:endParaRPr lang="en-US" sz="1200" dirty="0"/>
          </a:p>
        </p:txBody>
      </p:sp>
      <p:sp>
        <p:nvSpPr>
          <p:cNvPr id="5" name="TextBox 4">
            <a:extLst>
              <a:ext uri="{FF2B5EF4-FFF2-40B4-BE49-F238E27FC236}">
                <a16:creationId xmlns:a16="http://schemas.microsoft.com/office/drawing/2014/main" id="{4F4840AF-528C-4FA1-8174-0D345FD93248}"/>
              </a:ext>
            </a:extLst>
          </p:cNvPr>
          <p:cNvSpPr txBox="1"/>
          <p:nvPr/>
        </p:nvSpPr>
        <p:spPr>
          <a:xfrm>
            <a:off x="1998779" y="1845257"/>
            <a:ext cx="8927700" cy="646331"/>
          </a:xfrm>
          <a:prstGeom prst="rect">
            <a:avLst/>
          </a:prstGeom>
          <a:noFill/>
        </p:spPr>
        <p:txBody>
          <a:bodyPr wrap="none" rtlCol="0">
            <a:spAutoFit/>
          </a:bodyPr>
          <a:lstStyle/>
          <a:p>
            <a:r>
              <a:rPr lang="en-US" b="1" i="1" dirty="0"/>
              <a:t>Easter comes from the celebration of two different pagan goddesses; Ishtar and Eostre.</a:t>
            </a:r>
          </a:p>
          <a:p>
            <a:endParaRPr lang="en-US" dirty="0"/>
          </a:p>
        </p:txBody>
      </p:sp>
      <p:sp>
        <p:nvSpPr>
          <p:cNvPr id="6" name="TextBox 5">
            <a:extLst>
              <a:ext uri="{FF2B5EF4-FFF2-40B4-BE49-F238E27FC236}">
                <a16:creationId xmlns:a16="http://schemas.microsoft.com/office/drawing/2014/main" id="{A53E0F52-B741-4F4E-A8EE-6A2C69C5DED6}"/>
              </a:ext>
            </a:extLst>
          </p:cNvPr>
          <p:cNvSpPr txBox="1"/>
          <p:nvPr/>
        </p:nvSpPr>
        <p:spPr>
          <a:xfrm>
            <a:off x="2503581" y="2299151"/>
            <a:ext cx="1075936" cy="400110"/>
          </a:xfrm>
          <a:prstGeom prst="rect">
            <a:avLst/>
          </a:prstGeom>
          <a:noFill/>
        </p:spPr>
        <p:txBody>
          <a:bodyPr wrap="square" rtlCol="0">
            <a:spAutoFit/>
          </a:bodyPr>
          <a:lstStyle/>
          <a:p>
            <a:r>
              <a:rPr lang="en-US" sz="2000" b="1" dirty="0">
                <a:latin typeface="+mj-lt"/>
              </a:rPr>
              <a:t>Eostre</a:t>
            </a:r>
          </a:p>
        </p:txBody>
      </p:sp>
      <p:sp>
        <p:nvSpPr>
          <p:cNvPr id="7" name="TextBox 6">
            <a:extLst>
              <a:ext uri="{FF2B5EF4-FFF2-40B4-BE49-F238E27FC236}">
                <a16:creationId xmlns:a16="http://schemas.microsoft.com/office/drawing/2014/main" id="{01F56753-4ACF-46B7-A3BF-2A3DCFA3CB1B}"/>
              </a:ext>
            </a:extLst>
          </p:cNvPr>
          <p:cNvSpPr txBox="1"/>
          <p:nvPr/>
        </p:nvSpPr>
        <p:spPr>
          <a:xfrm>
            <a:off x="8796153" y="2299151"/>
            <a:ext cx="892265" cy="400110"/>
          </a:xfrm>
          <a:prstGeom prst="rect">
            <a:avLst/>
          </a:prstGeom>
          <a:noFill/>
        </p:spPr>
        <p:txBody>
          <a:bodyPr wrap="square" rtlCol="0">
            <a:spAutoFit/>
          </a:bodyPr>
          <a:lstStyle/>
          <a:p>
            <a:r>
              <a:rPr lang="en-US" sz="2000" b="1" dirty="0"/>
              <a:t>Ishtar</a:t>
            </a:r>
          </a:p>
        </p:txBody>
      </p:sp>
      <p:sp>
        <p:nvSpPr>
          <p:cNvPr id="8" name="TextBox 7">
            <a:extLst>
              <a:ext uri="{FF2B5EF4-FFF2-40B4-BE49-F238E27FC236}">
                <a16:creationId xmlns:a16="http://schemas.microsoft.com/office/drawing/2014/main" id="{C211EA39-6718-47C0-A619-DEE30588E51C}"/>
              </a:ext>
            </a:extLst>
          </p:cNvPr>
          <p:cNvSpPr txBox="1"/>
          <p:nvPr/>
        </p:nvSpPr>
        <p:spPr>
          <a:xfrm>
            <a:off x="2172595" y="518736"/>
            <a:ext cx="9729394" cy="1400383"/>
          </a:xfrm>
          <a:prstGeom prst="rect">
            <a:avLst/>
          </a:prstGeom>
          <a:noFill/>
        </p:spPr>
        <p:txBody>
          <a:bodyPr wrap="square" rtlCol="0">
            <a:spAutoFit/>
          </a:bodyPr>
          <a:lstStyle/>
          <a:p>
            <a:r>
              <a:rPr lang="en-US" sz="1700" b="1" dirty="0">
                <a:solidFill>
                  <a:schemeClr val="bg1"/>
                </a:solidFill>
              </a:rPr>
              <a:t>I </a:t>
            </a:r>
            <a:r>
              <a:rPr lang="en-US" sz="1700" b="1" i="1" dirty="0">
                <a:solidFill>
                  <a:schemeClr val="bg1"/>
                </a:solidFill>
              </a:rPr>
              <a:t>am</a:t>
            </a:r>
            <a:r>
              <a:rPr lang="en-US" sz="1700" b="1" dirty="0">
                <a:solidFill>
                  <a:schemeClr val="bg1"/>
                </a:solidFill>
              </a:rPr>
              <a:t> the LORD, and </a:t>
            </a:r>
            <a:r>
              <a:rPr lang="en-US" sz="1700" b="1" i="1" dirty="0">
                <a:solidFill>
                  <a:schemeClr val="bg1"/>
                </a:solidFill>
              </a:rPr>
              <a:t>there is </a:t>
            </a:r>
            <a:r>
              <a:rPr lang="en-US" sz="1700" b="1" dirty="0">
                <a:solidFill>
                  <a:schemeClr val="bg1"/>
                </a:solidFill>
              </a:rPr>
              <a:t>none else, </a:t>
            </a:r>
            <a:r>
              <a:rPr lang="en-US" sz="1700" b="1" i="1" dirty="0">
                <a:solidFill>
                  <a:schemeClr val="bg1"/>
                </a:solidFill>
              </a:rPr>
              <a:t>there is </a:t>
            </a:r>
            <a:r>
              <a:rPr lang="en-US" sz="1700" b="1" dirty="0">
                <a:solidFill>
                  <a:schemeClr val="bg1"/>
                </a:solidFill>
              </a:rPr>
              <a:t>no God beside me: I girded thee, though thou hast not known me:</a:t>
            </a:r>
          </a:p>
          <a:p>
            <a:r>
              <a:rPr lang="en-US" sz="1700" b="1" dirty="0">
                <a:solidFill>
                  <a:schemeClr val="bg1"/>
                </a:solidFill>
              </a:rPr>
              <a:t>							 									- Isaiah 45:5</a:t>
            </a:r>
          </a:p>
          <a:p>
            <a:r>
              <a:rPr lang="en-US" sz="1700" dirty="0">
                <a:solidFill>
                  <a:schemeClr val="bg1"/>
                </a:solidFill>
              </a:rPr>
              <a:t>From this verse, we can see that GOD doesn’t want us worshipping false gods, which is what you do when celebrating Easter.</a:t>
            </a:r>
          </a:p>
        </p:txBody>
      </p:sp>
      <p:sp>
        <p:nvSpPr>
          <p:cNvPr id="10" name="TextBox 9">
            <a:extLst>
              <a:ext uri="{FF2B5EF4-FFF2-40B4-BE49-F238E27FC236}">
                <a16:creationId xmlns:a16="http://schemas.microsoft.com/office/drawing/2014/main" id="{29E01C1B-F7D8-4F91-B62F-72B08ED568B1}"/>
              </a:ext>
            </a:extLst>
          </p:cNvPr>
          <p:cNvSpPr txBox="1"/>
          <p:nvPr/>
        </p:nvSpPr>
        <p:spPr>
          <a:xfrm>
            <a:off x="-3772" y="-12182"/>
            <a:ext cx="893193" cy="523220"/>
          </a:xfrm>
          <a:prstGeom prst="rect">
            <a:avLst/>
          </a:prstGeom>
          <a:noFill/>
        </p:spPr>
        <p:txBody>
          <a:bodyPr wrap="none" rtlCol="0">
            <a:spAutoFit/>
          </a:bodyPr>
          <a:lstStyle/>
          <a:p>
            <a:r>
              <a:rPr lang="en-US" sz="1400" dirty="0"/>
              <a:t>Photo By:</a:t>
            </a:r>
            <a:br>
              <a:rPr lang="en-US" sz="1400" dirty="0"/>
            </a:br>
            <a:r>
              <a:rPr lang="en-US" sz="1400" dirty="0">
                <a:solidFill>
                  <a:schemeClr val="accent5"/>
                </a:solidFill>
                <a:hlinkClick r:id="rId7">
                  <a:extLst>
                    <a:ext uri="{A12FA001-AC4F-418D-AE19-62706E023703}">
                      <ahyp:hlinkClr xmlns:ahyp="http://schemas.microsoft.com/office/drawing/2018/hyperlinkcolor" val="tx"/>
                    </a:ext>
                  </a:extLst>
                </a:hlinkClick>
              </a:rPr>
              <a:t>Tumblr</a:t>
            </a:r>
            <a:endParaRPr lang="en-US" sz="1400" dirty="0">
              <a:solidFill>
                <a:schemeClr val="accent5"/>
              </a:solidFill>
            </a:endParaRPr>
          </a:p>
        </p:txBody>
      </p:sp>
      <p:sp>
        <p:nvSpPr>
          <p:cNvPr id="12" name="TextBox 11">
            <a:extLst>
              <a:ext uri="{FF2B5EF4-FFF2-40B4-BE49-F238E27FC236}">
                <a16:creationId xmlns:a16="http://schemas.microsoft.com/office/drawing/2014/main" id="{CD3DAA07-CCCB-4B5E-913B-BFC5EE62D79E}"/>
              </a:ext>
            </a:extLst>
          </p:cNvPr>
          <p:cNvSpPr txBox="1"/>
          <p:nvPr/>
        </p:nvSpPr>
        <p:spPr>
          <a:xfrm>
            <a:off x="10944601" y="-24212"/>
            <a:ext cx="1332416" cy="523220"/>
          </a:xfrm>
          <a:prstGeom prst="rect">
            <a:avLst/>
          </a:prstGeom>
          <a:noFill/>
        </p:spPr>
        <p:txBody>
          <a:bodyPr wrap="none" rtlCol="0">
            <a:spAutoFit/>
          </a:bodyPr>
          <a:lstStyle/>
          <a:p>
            <a:r>
              <a:rPr lang="en-US" sz="1400" dirty="0"/>
              <a:t>Photo By:</a:t>
            </a:r>
            <a:br>
              <a:rPr lang="en-US" sz="1400" dirty="0"/>
            </a:br>
            <a:r>
              <a:rPr lang="en-US" sz="1400" dirty="0">
                <a:solidFill>
                  <a:schemeClr val="accent5"/>
                </a:solidFill>
                <a:hlinkClick r:id="rId6">
                  <a:extLst>
                    <a:ext uri="{A12FA001-AC4F-418D-AE19-62706E023703}">
                      <ahyp:hlinkClr xmlns:ahyp="http://schemas.microsoft.com/office/drawing/2018/hyperlinkcolor" val="tx"/>
                    </a:ext>
                  </a:extLst>
                </a:hlinkClick>
              </a:rPr>
              <a:t>Ancient Origins</a:t>
            </a:r>
            <a:endParaRPr lang="en-US" sz="1400" dirty="0">
              <a:solidFill>
                <a:schemeClr val="accent5"/>
              </a:solidFill>
            </a:endParaRPr>
          </a:p>
        </p:txBody>
      </p:sp>
    </p:spTree>
    <p:extLst>
      <p:ext uri="{BB962C8B-B14F-4D97-AF65-F5344CB8AC3E}">
        <p14:creationId xmlns:p14="http://schemas.microsoft.com/office/powerpoint/2010/main" val="3124421976"/>
      </p:ext>
    </p:extLst>
  </p:cSld>
  <p:clrMapOvr>
    <a:masterClrMapping/>
  </p:clrMapOvr>
  <mc:AlternateContent xmlns:mc="http://schemas.openxmlformats.org/markup-compatibility/2006" xmlns:p14="http://schemas.microsoft.com/office/powerpoint/2010/main">
    <mc:Choice Requires="p14">
      <p:transition spd="slow" p14:dur="3900">
        <p14:glitte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9">
            <a:extLst>
              <a:ext uri="{FF2B5EF4-FFF2-40B4-BE49-F238E27FC236}">
                <a16:creationId xmlns:a16="http://schemas.microsoft.com/office/drawing/2014/main" id="{2F6F0FA2-8507-4917-AE55-639B2CB72E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2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1">
            <a:extLst>
              <a:ext uri="{FF2B5EF4-FFF2-40B4-BE49-F238E27FC236}">
                <a16:creationId xmlns:a16="http://schemas.microsoft.com/office/drawing/2014/main" id="{7B029887-747B-4B63-A5EF-FE961029A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06" y="0"/>
            <a:ext cx="7571045" cy="6858000"/>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83FE1C0-1437-4927-8003-9DFCCF4B7F2C}"/>
              </a:ext>
            </a:extLst>
          </p:cNvPr>
          <p:cNvSpPr>
            <a:spLocks noGrp="1"/>
          </p:cNvSpPr>
          <p:nvPr>
            <p:ph type="title"/>
          </p:nvPr>
        </p:nvSpPr>
        <p:spPr>
          <a:xfrm>
            <a:off x="5172623" y="136358"/>
            <a:ext cx="6400367" cy="1431399"/>
          </a:xfrm>
        </p:spPr>
        <p:txBody>
          <a:bodyPr anchor="ctr">
            <a:normAutofit/>
          </a:bodyPr>
          <a:lstStyle/>
          <a:p>
            <a:r>
              <a:rPr lang="en-US" dirty="0">
                <a:solidFill>
                  <a:srgbClr val="FFFFFF"/>
                </a:solidFill>
              </a:rPr>
              <a:t>EASTER</a:t>
            </a:r>
          </a:p>
        </p:txBody>
      </p:sp>
      <p:pic>
        <p:nvPicPr>
          <p:cNvPr id="13" name="Picture 12">
            <a:extLst>
              <a:ext uri="{FF2B5EF4-FFF2-40B4-BE49-F238E27FC236}">
                <a16:creationId xmlns:a16="http://schemas.microsoft.com/office/drawing/2014/main" id="{666B1F0A-FF4F-468F-AA5E-3CBD3B0467D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9066" r="1" b="19575"/>
          <a:stretch/>
        </p:blipFill>
        <p:spPr>
          <a:xfrm>
            <a:off x="17564" y="117457"/>
            <a:ext cx="4564339" cy="2247390"/>
          </a:xfrm>
          <a:prstGeom prst="rect">
            <a:avLst/>
          </a:prstGeom>
        </p:spPr>
      </p:pic>
      <p:pic>
        <p:nvPicPr>
          <p:cNvPr id="10" name="Picture 9">
            <a:extLst>
              <a:ext uri="{FF2B5EF4-FFF2-40B4-BE49-F238E27FC236}">
                <a16:creationId xmlns:a16="http://schemas.microsoft.com/office/drawing/2014/main" id="{A2BE99C4-06F5-49F3-9E54-9F9A8F010793}"/>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25279" r="-1" b="4028"/>
          <a:stretch/>
        </p:blipFill>
        <p:spPr>
          <a:xfrm>
            <a:off x="-6807" y="2454600"/>
            <a:ext cx="2245801" cy="2212710"/>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A403793C-ECE4-4223-A574-7C161AAC4BAF}"/>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2325" b="51265"/>
          <a:stretch/>
        </p:blipFill>
        <p:spPr>
          <a:xfrm>
            <a:off x="2316199" y="2507330"/>
            <a:ext cx="2227101" cy="2159979"/>
          </a:xfrm>
          <a:prstGeom prst="rect">
            <a:avLst/>
          </a:prstGeom>
        </p:spPr>
      </p:pic>
      <p:pic>
        <p:nvPicPr>
          <p:cNvPr id="8" name="Picture 7" descr="A picture containing sculpture, building, dark&#10;&#10;Description automatically generated">
            <a:extLst>
              <a:ext uri="{FF2B5EF4-FFF2-40B4-BE49-F238E27FC236}">
                <a16:creationId xmlns:a16="http://schemas.microsoft.com/office/drawing/2014/main" id="{994653A9-23C9-4496-B8D4-79B9000E8754}"/>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1" r="2" b="49677"/>
          <a:stretch/>
        </p:blipFill>
        <p:spPr>
          <a:xfrm>
            <a:off x="17564" y="4747417"/>
            <a:ext cx="4564339" cy="1974225"/>
          </a:xfrm>
          <a:prstGeom prst="rect">
            <a:avLst/>
          </a:prstGeom>
        </p:spPr>
      </p:pic>
      <p:sp>
        <p:nvSpPr>
          <p:cNvPr id="3" name="Content Placeholder 2">
            <a:extLst>
              <a:ext uri="{FF2B5EF4-FFF2-40B4-BE49-F238E27FC236}">
                <a16:creationId xmlns:a16="http://schemas.microsoft.com/office/drawing/2014/main" id="{9EF765F0-058B-4D0D-8150-DAF084FDF6FB}"/>
              </a:ext>
            </a:extLst>
          </p:cNvPr>
          <p:cNvSpPr>
            <a:spLocks noGrp="1"/>
          </p:cNvSpPr>
          <p:nvPr>
            <p:ph idx="1"/>
          </p:nvPr>
        </p:nvSpPr>
        <p:spPr>
          <a:xfrm>
            <a:off x="4940968" y="1379621"/>
            <a:ext cx="7106653" cy="5342021"/>
          </a:xfrm>
        </p:spPr>
        <p:txBody>
          <a:bodyPr>
            <a:normAutofit fontScale="85000" lnSpcReduction="20000"/>
          </a:bodyPr>
          <a:lstStyle/>
          <a:p>
            <a:pPr>
              <a:lnSpc>
                <a:spcPct val="90000"/>
              </a:lnSpc>
            </a:pPr>
            <a:r>
              <a:rPr lang="en-US" sz="2400" dirty="0">
                <a:solidFill>
                  <a:srgbClr val="FFFFFF"/>
                </a:solidFill>
              </a:rPr>
              <a:t>There are several other pagan gods that are celebrated through Easter including Horus, Mithras, Attis, and Dionysus.</a:t>
            </a:r>
          </a:p>
          <a:p>
            <a:pPr>
              <a:lnSpc>
                <a:spcPct val="90000"/>
              </a:lnSpc>
            </a:pPr>
            <a:r>
              <a:rPr lang="en-US" sz="2400" dirty="0">
                <a:solidFill>
                  <a:srgbClr val="FFFFFF"/>
                </a:solidFill>
              </a:rPr>
              <a:t>These pagan gods each reflect the resurrection of Christ in a different way and end with rebirth and start of spring. </a:t>
            </a:r>
          </a:p>
          <a:p>
            <a:pPr>
              <a:lnSpc>
                <a:spcPct val="90000"/>
              </a:lnSpc>
            </a:pPr>
            <a:r>
              <a:rPr lang="en-US" sz="2400" b="1" dirty="0">
                <a:solidFill>
                  <a:srgbClr val="FFFFFF"/>
                </a:solidFill>
              </a:rPr>
              <a:t>As concerning therefore the eating of those things that are offered in sacrifice unto idols, we know that an idol is nothing in the world, and that there is none other God but one. For though there be that are called gods, whether in heaven or in earth, (as there be gods many, and lords many,) But to us </a:t>
            </a:r>
            <a:r>
              <a:rPr lang="en-US" sz="2400" b="1" i="1" dirty="0">
                <a:solidFill>
                  <a:srgbClr val="FFFFFF"/>
                </a:solidFill>
              </a:rPr>
              <a:t>there </a:t>
            </a:r>
            <a:r>
              <a:rPr lang="en-US" sz="2400" b="1" dirty="0">
                <a:solidFill>
                  <a:srgbClr val="FFFFFF"/>
                </a:solidFill>
              </a:rPr>
              <a:t>is </a:t>
            </a:r>
            <a:r>
              <a:rPr lang="en-US" sz="2400" b="1" i="1" dirty="0">
                <a:solidFill>
                  <a:srgbClr val="FFFFFF"/>
                </a:solidFill>
              </a:rPr>
              <a:t>but </a:t>
            </a:r>
            <a:r>
              <a:rPr lang="en-US" sz="2400" b="1" dirty="0">
                <a:solidFill>
                  <a:srgbClr val="FFFFFF"/>
                </a:solidFill>
              </a:rPr>
              <a:t>one God, the Father, of whom </a:t>
            </a:r>
            <a:r>
              <a:rPr lang="en-US" sz="2400" b="1" i="1" dirty="0">
                <a:solidFill>
                  <a:srgbClr val="FFFFFF"/>
                </a:solidFill>
              </a:rPr>
              <a:t>are </a:t>
            </a:r>
            <a:r>
              <a:rPr lang="en-US" sz="2400" b="1" dirty="0">
                <a:solidFill>
                  <a:srgbClr val="FFFFFF"/>
                </a:solidFill>
              </a:rPr>
              <a:t>all things, and we in him; and one Lord Jesus Christ, by whom </a:t>
            </a:r>
            <a:r>
              <a:rPr lang="en-US" sz="2400" b="1" i="1" dirty="0">
                <a:solidFill>
                  <a:srgbClr val="FFFFFF"/>
                </a:solidFill>
              </a:rPr>
              <a:t>are </a:t>
            </a:r>
            <a:r>
              <a:rPr lang="en-US" sz="2400" b="1" dirty="0">
                <a:solidFill>
                  <a:srgbClr val="FFFFFF"/>
                </a:solidFill>
              </a:rPr>
              <a:t>all things, and we by him. </a:t>
            </a:r>
          </a:p>
          <a:p>
            <a:pPr marL="0" indent="0">
              <a:lnSpc>
                <a:spcPct val="90000"/>
              </a:lnSpc>
              <a:buNone/>
            </a:pPr>
            <a:r>
              <a:rPr lang="en-US" sz="2400" b="1" dirty="0">
                <a:solidFill>
                  <a:srgbClr val="FFFFFF"/>
                </a:solidFill>
              </a:rPr>
              <a:t>			      				    - 1 Corinthians 8:4-6</a:t>
            </a:r>
          </a:p>
          <a:p>
            <a:pPr>
              <a:lnSpc>
                <a:spcPct val="90000"/>
              </a:lnSpc>
            </a:pPr>
            <a:r>
              <a:rPr lang="en-US" sz="2400" dirty="0">
                <a:solidFill>
                  <a:srgbClr val="FFFFFF"/>
                </a:solidFill>
              </a:rPr>
              <a:t>From these verses we can see that the Bible constantly addresses idolatry, or the worship of false gods, stating that we are not to partake in it. </a:t>
            </a:r>
          </a:p>
          <a:p>
            <a:pPr>
              <a:lnSpc>
                <a:spcPct val="90000"/>
              </a:lnSpc>
            </a:pPr>
            <a:r>
              <a:rPr lang="en-US" sz="2400" dirty="0">
                <a:solidFill>
                  <a:srgbClr val="FFFFFF"/>
                </a:solidFill>
              </a:rPr>
              <a:t>Therefore, when someone participates in Easter, they inadvertently partake in idolatry.</a:t>
            </a:r>
            <a:endParaRPr lang="en-US" sz="2000" dirty="0">
              <a:solidFill>
                <a:srgbClr val="FFFFFF"/>
              </a:solidFill>
            </a:endParaRPr>
          </a:p>
        </p:txBody>
      </p:sp>
      <p:sp>
        <p:nvSpPr>
          <p:cNvPr id="4" name="TextBox 3">
            <a:extLst>
              <a:ext uri="{FF2B5EF4-FFF2-40B4-BE49-F238E27FC236}">
                <a16:creationId xmlns:a16="http://schemas.microsoft.com/office/drawing/2014/main" id="{8A79BE80-1771-4DF3-8279-1A6F5A60899B}"/>
              </a:ext>
            </a:extLst>
          </p:cNvPr>
          <p:cNvSpPr txBox="1"/>
          <p:nvPr/>
        </p:nvSpPr>
        <p:spPr>
          <a:xfrm>
            <a:off x="17115" y="136358"/>
            <a:ext cx="1496115" cy="276999"/>
          </a:xfrm>
          <a:prstGeom prst="rect">
            <a:avLst/>
          </a:prstGeom>
          <a:solidFill>
            <a:schemeClr val="tx1"/>
          </a:solidFill>
          <a:ln>
            <a:noFill/>
          </a:ln>
        </p:spPr>
        <p:txBody>
          <a:bodyPr wrap="none" rtlCol="0">
            <a:spAutoFit/>
          </a:bodyPr>
          <a:lstStyle/>
          <a:p>
            <a:r>
              <a:rPr lang="en-US" sz="1200" dirty="0">
                <a:solidFill>
                  <a:schemeClr val="bg1"/>
                </a:solidFill>
              </a:rPr>
              <a:t>Photo By: </a:t>
            </a:r>
            <a:r>
              <a:rPr lang="en-US" sz="1200" dirty="0" err="1">
                <a:solidFill>
                  <a:schemeClr val="accent5"/>
                </a:solidFill>
                <a:hlinkClick r:id="rId3">
                  <a:extLst>
                    <a:ext uri="{A12FA001-AC4F-418D-AE19-62706E023703}">
                      <ahyp:hlinkClr xmlns:ahyp="http://schemas.microsoft.com/office/drawing/2018/hyperlinkcolor" val="tx"/>
                    </a:ext>
                  </a:extLst>
                </a:hlinkClick>
              </a:rPr>
              <a:t>hipmonkey</a:t>
            </a:r>
            <a:endParaRPr lang="en-US" sz="1200" dirty="0">
              <a:solidFill>
                <a:schemeClr val="accent5"/>
              </a:solidFill>
            </a:endParaRPr>
          </a:p>
        </p:txBody>
      </p:sp>
      <p:sp>
        <p:nvSpPr>
          <p:cNvPr id="6" name="TextBox 5">
            <a:extLst>
              <a:ext uri="{FF2B5EF4-FFF2-40B4-BE49-F238E27FC236}">
                <a16:creationId xmlns:a16="http://schemas.microsoft.com/office/drawing/2014/main" id="{609B5D8D-CA17-4698-95C7-6F4FA374F5A6}"/>
              </a:ext>
            </a:extLst>
          </p:cNvPr>
          <p:cNvSpPr txBox="1"/>
          <p:nvPr/>
        </p:nvSpPr>
        <p:spPr>
          <a:xfrm>
            <a:off x="0" y="2453680"/>
            <a:ext cx="1405719" cy="261610"/>
          </a:xfrm>
          <a:prstGeom prst="rect">
            <a:avLst/>
          </a:prstGeom>
          <a:solidFill>
            <a:schemeClr val="tx1"/>
          </a:solidFill>
          <a:ln>
            <a:noFill/>
          </a:ln>
        </p:spPr>
        <p:txBody>
          <a:bodyPr wrap="square" rtlCol="0">
            <a:spAutoFit/>
          </a:bodyPr>
          <a:lstStyle/>
          <a:p>
            <a:r>
              <a:rPr lang="en-US" sz="1100" dirty="0">
                <a:solidFill>
                  <a:schemeClr val="bg1"/>
                </a:solidFill>
              </a:rPr>
              <a:t>Photo By:  </a:t>
            </a:r>
            <a:r>
              <a:rPr lang="en-US" sz="1100" dirty="0">
                <a:solidFill>
                  <a:schemeClr val="accent5"/>
                </a:solidFill>
                <a:hlinkClick r:id="rId5">
                  <a:extLst>
                    <a:ext uri="{A12FA001-AC4F-418D-AE19-62706E023703}">
                      <ahyp:hlinkClr xmlns:ahyp="http://schemas.microsoft.com/office/drawing/2018/hyperlinkcolor" val="tx"/>
                    </a:ext>
                  </a:extLst>
                </a:hlinkClick>
              </a:rPr>
              <a:t>Wikipedia</a:t>
            </a:r>
            <a:endParaRPr lang="en-US" sz="1100" dirty="0">
              <a:solidFill>
                <a:schemeClr val="accent5"/>
              </a:solidFill>
            </a:endParaRPr>
          </a:p>
        </p:txBody>
      </p:sp>
      <p:sp>
        <p:nvSpPr>
          <p:cNvPr id="7" name="TextBox 6">
            <a:extLst>
              <a:ext uri="{FF2B5EF4-FFF2-40B4-BE49-F238E27FC236}">
                <a16:creationId xmlns:a16="http://schemas.microsoft.com/office/drawing/2014/main" id="{696386E3-B105-44A0-B5C1-333BBAF3E00F}"/>
              </a:ext>
            </a:extLst>
          </p:cNvPr>
          <p:cNvSpPr txBox="1"/>
          <p:nvPr/>
        </p:nvSpPr>
        <p:spPr>
          <a:xfrm>
            <a:off x="45141" y="4755613"/>
            <a:ext cx="1377941" cy="276999"/>
          </a:xfrm>
          <a:prstGeom prst="rect">
            <a:avLst/>
          </a:prstGeom>
          <a:solidFill>
            <a:schemeClr val="tx1"/>
          </a:solidFill>
          <a:ln>
            <a:noFill/>
          </a:ln>
        </p:spPr>
        <p:txBody>
          <a:bodyPr wrap="none" rtlCol="0">
            <a:spAutoFit/>
          </a:bodyPr>
          <a:lstStyle/>
          <a:p>
            <a:r>
              <a:rPr lang="en-US" sz="1200" dirty="0">
                <a:solidFill>
                  <a:schemeClr val="bg1"/>
                </a:solidFill>
              </a:rPr>
              <a:t>Photo By: </a:t>
            </a:r>
            <a:r>
              <a:rPr lang="en-US" sz="1200" dirty="0">
                <a:solidFill>
                  <a:schemeClr val="accent5"/>
                </a:solidFill>
                <a:hlinkClick r:id="rId10">
                  <a:extLst>
                    <a:ext uri="{A12FA001-AC4F-418D-AE19-62706E023703}">
                      <ahyp:hlinkClr xmlns:ahyp="http://schemas.microsoft.com/office/drawing/2018/hyperlinkcolor" val="tx"/>
                    </a:ext>
                  </a:extLst>
                </a:hlinkClick>
              </a:rPr>
              <a:t>Christies</a:t>
            </a:r>
            <a:endParaRPr lang="en-US" sz="1200" dirty="0">
              <a:solidFill>
                <a:schemeClr val="accent5"/>
              </a:solidFill>
            </a:endParaRPr>
          </a:p>
        </p:txBody>
      </p:sp>
      <p:sp>
        <p:nvSpPr>
          <p:cNvPr id="9" name="TextBox 8">
            <a:extLst>
              <a:ext uri="{FF2B5EF4-FFF2-40B4-BE49-F238E27FC236}">
                <a16:creationId xmlns:a16="http://schemas.microsoft.com/office/drawing/2014/main" id="{B32182B6-0CD9-4BFC-A3BE-7FAADA582242}"/>
              </a:ext>
            </a:extLst>
          </p:cNvPr>
          <p:cNvSpPr txBox="1"/>
          <p:nvPr/>
        </p:nvSpPr>
        <p:spPr>
          <a:xfrm>
            <a:off x="2316931" y="2510520"/>
            <a:ext cx="1920719" cy="253916"/>
          </a:xfrm>
          <a:prstGeom prst="rect">
            <a:avLst/>
          </a:prstGeom>
          <a:solidFill>
            <a:schemeClr val="tx1"/>
          </a:solidFill>
          <a:ln>
            <a:noFill/>
          </a:ln>
        </p:spPr>
        <p:txBody>
          <a:bodyPr wrap="none" rtlCol="0">
            <a:spAutoFit/>
          </a:bodyPr>
          <a:lstStyle/>
          <a:p>
            <a:r>
              <a:rPr lang="en-US" sz="1050" dirty="0">
                <a:solidFill>
                  <a:schemeClr val="bg1"/>
                </a:solidFill>
              </a:rPr>
              <a:t>Photo By:</a:t>
            </a:r>
            <a:r>
              <a:rPr lang="en-US" sz="1050" dirty="0"/>
              <a:t> </a:t>
            </a:r>
            <a:r>
              <a:rPr lang="en-US" sz="1050" dirty="0">
                <a:solidFill>
                  <a:schemeClr val="accent5"/>
                </a:solidFill>
              </a:rPr>
              <a:t>Athanasian Reformed</a:t>
            </a:r>
          </a:p>
        </p:txBody>
      </p:sp>
    </p:spTree>
    <p:extLst>
      <p:ext uri="{BB962C8B-B14F-4D97-AF65-F5344CB8AC3E}">
        <p14:creationId xmlns:p14="http://schemas.microsoft.com/office/powerpoint/2010/main" val="374256555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30">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32">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34">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36">
            <a:extLst>
              <a:ext uri="{FF2B5EF4-FFF2-40B4-BE49-F238E27FC236}">
                <a16:creationId xmlns:a16="http://schemas.microsoft.com/office/drawing/2014/main" id="{21AF87EE-372A-438E-B086-63D494ECA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52" name="Rectangle 38">
            <a:extLst>
              <a:ext uri="{FF2B5EF4-FFF2-40B4-BE49-F238E27FC236}">
                <a16:creationId xmlns:a16="http://schemas.microsoft.com/office/drawing/2014/main" id="{71580711-480D-4AE6-87AC-50832A0232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B730A6-1CE0-407C-AB50-3587B90FA112}"/>
              </a:ext>
            </a:extLst>
          </p:cNvPr>
          <p:cNvSpPr>
            <a:spLocks noGrp="1"/>
          </p:cNvSpPr>
          <p:nvPr>
            <p:ph type="title"/>
          </p:nvPr>
        </p:nvSpPr>
        <p:spPr>
          <a:xfrm>
            <a:off x="581191" y="4000698"/>
            <a:ext cx="10993549" cy="1475013"/>
          </a:xfrm>
        </p:spPr>
        <p:txBody>
          <a:bodyPr vert="horz" lIns="91440" tIns="45720" rIns="91440" bIns="45720" rtlCol="0" anchor="b">
            <a:normAutofit/>
          </a:bodyPr>
          <a:lstStyle/>
          <a:p>
            <a:r>
              <a:rPr lang="en-US" sz="4800" dirty="0"/>
              <a:t>Valentine’s Day</a:t>
            </a:r>
          </a:p>
        </p:txBody>
      </p:sp>
      <p:grpSp>
        <p:nvGrpSpPr>
          <p:cNvPr id="53" name="Group 40">
            <a:extLst>
              <a:ext uri="{FF2B5EF4-FFF2-40B4-BE49-F238E27FC236}">
                <a16:creationId xmlns:a16="http://schemas.microsoft.com/office/drawing/2014/main" id="{4509808C-F998-48F4-9144-FC13C858E6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42" name="Rectangle 41">
              <a:extLst>
                <a:ext uri="{FF2B5EF4-FFF2-40B4-BE49-F238E27FC236}">
                  <a16:creationId xmlns:a16="http://schemas.microsoft.com/office/drawing/2014/main" id="{0FD21958-FC09-4496-BDFA-0E2529798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42">
              <a:extLst>
                <a:ext uri="{FF2B5EF4-FFF2-40B4-BE49-F238E27FC236}">
                  <a16:creationId xmlns:a16="http://schemas.microsoft.com/office/drawing/2014/main" id="{82D29FCB-6892-4B0A-B75B-453CC3FB1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43">
              <a:extLst>
                <a:ext uri="{FF2B5EF4-FFF2-40B4-BE49-F238E27FC236}">
                  <a16:creationId xmlns:a16="http://schemas.microsoft.com/office/drawing/2014/main" id="{9AB0877B-B8C8-4C6E-BFB8-3DF243BF13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5" name="Picture 4" descr="A picture containing text&#10;&#10;Description automatically generated">
            <a:extLst>
              <a:ext uri="{FF2B5EF4-FFF2-40B4-BE49-F238E27FC236}">
                <a16:creationId xmlns:a16="http://schemas.microsoft.com/office/drawing/2014/main" id="{A184D5ED-A0B7-4732-A846-26C1CCB3F1A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1665" r="-1" b="26332"/>
          <a:stretch/>
        </p:blipFill>
        <p:spPr>
          <a:xfrm>
            <a:off x="446532" y="599725"/>
            <a:ext cx="11292143" cy="3557252"/>
          </a:xfrm>
          <a:prstGeom prst="rect">
            <a:avLst/>
          </a:prstGeom>
        </p:spPr>
      </p:pic>
      <p:sp>
        <p:nvSpPr>
          <p:cNvPr id="3" name="TextBox 2">
            <a:extLst>
              <a:ext uri="{FF2B5EF4-FFF2-40B4-BE49-F238E27FC236}">
                <a16:creationId xmlns:a16="http://schemas.microsoft.com/office/drawing/2014/main" id="{608476C4-51F7-478B-8ED4-55F1279086E2}"/>
              </a:ext>
            </a:extLst>
          </p:cNvPr>
          <p:cNvSpPr txBox="1"/>
          <p:nvPr/>
        </p:nvSpPr>
        <p:spPr>
          <a:xfrm>
            <a:off x="10497420" y="4264259"/>
            <a:ext cx="1226618" cy="492443"/>
          </a:xfrm>
          <a:prstGeom prst="rect">
            <a:avLst/>
          </a:prstGeom>
          <a:noFill/>
        </p:spPr>
        <p:txBody>
          <a:bodyPr wrap="none" rtlCol="0">
            <a:spAutoFit/>
          </a:bodyPr>
          <a:lstStyle/>
          <a:p>
            <a:r>
              <a:rPr lang="en-US" sz="1300" dirty="0"/>
              <a:t>Photo By:</a:t>
            </a:r>
            <a:br>
              <a:rPr lang="en-US" sz="1300" dirty="0"/>
            </a:br>
            <a:r>
              <a:rPr lang="en-US" sz="1300" dirty="0" err="1">
                <a:solidFill>
                  <a:schemeClr val="accent5"/>
                </a:solidFill>
                <a:hlinkClick r:id="rId4">
                  <a:extLst>
                    <a:ext uri="{A12FA001-AC4F-418D-AE19-62706E023703}">
                      <ahyp:hlinkClr xmlns:ahyp="http://schemas.microsoft.com/office/drawing/2018/hyperlinkcolor" val="tx"/>
                    </a:ext>
                  </a:extLst>
                </a:hlinkClick>
              </a:rPr>
              <a:t>debbishdotcom</a:t>
            </a:r>
            <a:endParaRPr lang="en-US" sz="1300" dirty="0">
              <a:solidFill>
                <a:schemeClr val="accent5"/>
              </a:solidFill>
            </a:endParaRPr>
          </a:p>
        </p:txBody>
      </p:sp>
    </p:spTree>
    <p:extLst>
      <p:ext uri="{BB962C8B-B14F-4D97-AF65-F5344CB8AC3E}">
        <p14:creationId xmlns:p14="http://schemas.microsoft.com/office/powerpoint/2010/main" val="950715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46756A0-169E-4009-8AC9-409A0BCD1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78B72E-BAD2-4365-9FAF-60AA288B4F6E}"/>
              </a:ext>
            </a:extLst>
          </p:cNvPr>
          <p:cNvSpPr>
            <a:spLocks noGrp="1"/>
          </p:cNvSpPr>
          <p:nvPr>
            <p:ph type="title"/>
          </p:nvPr>
        </p:nvSpPr>
        <p:spPr>
          <a:xfrm>
            <a:off x="4382724" y="702156"/>
            <a:ext cx="7225075" cy="1013800"/>
          </a:xfrm>
        </p:spPr>
        <p:txBody>
          <a:bodyPr>
            <a:normAutofit/>
          </a:bodyPr>
          <a:lstStyle/>
          <a:p>
            <a:r>
              <a:rPr lang="en-US" sz="4000" dirty="0">
                <a:solidFill>
                  <a:schemeClr val="accent1"/>
                </a:solidFill>
              </a:rPr>
              <a:t>Valentine’s Day</a:t>
            </a:r>
          </a:p>
        </p:txBody>
      </p:sp>
      <p:grpSp>
        <p:nvGrpSpPr>
          <p:cNvPr id="16" name="Group 15">
            <a:extLst>
              <a:ext uri="{FF2B5EF4-FFF2-40B4-BE49-F238E27FC236}">
                <a16:creationId xmlns:a16="http://schemas.microsoft.com/office/drawing/2014/main" id="{8DA5272E-356E-4D7D-B886-BEE51A4904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7" name="Rectangle 16">
              <a:extLst>
                <a:ext uri="{FF2B5EF4-FFF2-40B4-BE49-F238E27FC236}">
                  <a16:creationId xmlns:a16="http://schemas.microsoft.com/office/drawing/2014/main" id="{FE49D30A-2351-477E-A23D-629AAD5E20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33534C71-C386-468E-A2C6-1516BD815A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D923AC6D-8A92-433A-A789-92BA2F847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9" name="Picture 8" descr="A picture containing text, knocker&#10;&#10;Description automatically generated">
            <a:extLst>
              <a:ext uri="{FF2B5EF4-FFF2-40B4-BE49-F238E27FC236}">
                <a16:creationId xmlns:a16="http://schemas.microsoft.com/office/drawing/2014/main" id="{27CA9336-08D5-48E2-A1DA-65C58CE404D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2640" r="-4" b="25293"/>
          <a:stretch/>
        </p:blipFill>
        <p:spPr>
          <a:xfrm>
            <a:off x="446534" y="641102"/>
            <a:ext cx="3702877" cy="2828500"/>
          </a:xfrm>
          <a:prstGeom prst="rect">
            <a:avLst/>
          </a:prstGeom>
        </p:spPr>
      </p:pic>
      <p:pic>
        <p:nvPicPr>
          <p:cNvPr id="7" name="Picture 6" descr="A picture containing text, dog, posing&#10;&#10;Description automatically generated">
            <a:extLst>
              <a:ext uri="{FF2B5EF4-FFF2-40B4-BE49-F238E27FC236}">
                <a16:creationId xmlns:a16="http://schemas.microsoft.com/office/drawing/2014/main" id="{5C6EAF64-CBBE-4CD0-AD4A-BA29211D76B3}"/>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4437" b="4"/>
          <a:stretch/>
        </p:blipFill>
        <p:spPr>
          <a:xfrm>
            <a:off x="446534" y="3562063"/>
            <a:ext cx="3702877" cy="2828501"/>
          </a:xfrm>
          <a:prstGeom prst="rect">
            <a:avLst/>
          </a:prstGeom>
        </p:spPr>
      </p:pic>
      <p:sp>
        <p:nvSpPr>
          <p:cNvPr id="3" name="Content Placeholder 2">
            <a:extLst>
              <a:ext uri="{FF2B5EF4-FFF2-40B4-BE49-F238E27FC236}">
                <a16:creationId xmlns:a16="http://schemas.microsoft.com/office/drawing/2014/main" id="{F9FBB996-2B4E-47E7-88BC-99F87EF8FC8C}"/>
              </a:ext>
            </a:extLst>
          </p:cNvPr>
          <p:cNvSpPr>
            <a:spLocks noGrp="1"/>
          </p:cNvSpPr>
          <p:nvPr>
            <p:ph idx="1"/>
          </p:nvPr>
        </p:nvSpPr>
        <p:spPr>
          <a:xfrm>
            <a:off x="4382726" y="1896532"/>
            <a:ext cx="7690004" cy="4835571"/>
          </a:xfrm>
        </p:spPr>
        <p:txBody>
          <a:bodyPr>
            <a:normAutofit lnSpcReduction="10000"/>
          </a:bodyPr>
          <a:lstStyle/>
          <a:p>
            <a:r>
              <a:rPr lang="en-US" sz="2400" dirty="0"/>
              <a:t>The earliest origin of Valentine’s Day is the pagan holiday Lupercalia. </a:t>
            </a:r>
          </a:p>
          <a:p>
            <a:r>
              <a:rPr lang="en-US" sz="2400" dirty="0"/>
              <a:t>Lupercalia was a fertility festival dedicated to Faunus, the Roman god of agriculture and the founders of Rome, Romulus and Remus. </a:t>
            </a:r>
          </a:p>
          <a:p>
            <a:pPr marL="0" indent="0">
              <a:buNone/>
            </a:pPr>
            <a:r>
              <a:rPr lang="en-US" sz="2400" b="1" dirty="0"/>
              <a:t>And it shall be, if thou do at all forget the LORD thy God, and walk after other gods, and serve them, and worship them, I testify against you this day that ye shall surely perish.</a:t>
            </a:r>
          </a:p>
          <a:p>
            <a:pPr marL="0" indent="0">
              <a:buNone/>
            </a:pPr>
            <a:r>
              <a:rPr lang="en-US" sz="2400" b="1" dirty="0"/>
              <a:t>								     	 - Deuteronomy 8:19</a:t>
            </a:r>
          </a:p>
          <a:p>
            <a:r>
              <a:rPr lang="en-US" sz="2400" dirty="0"/>
              <a:t>Once again, we are told not to commit idolatry, or we will be punished. </a:t>
            </a:r>
          </a:p>
        </p:txBody>
      </p:sp>
      <p:sp>
        <p:nvSpPr>
          <p:cNvPr id="6" name="TextBox 5">
            <a:extLst>
              <a:ext uri="{FF2B5EF4-FFF2-40B4-BE49-F238E27FC236}">
                <a16:creationId xmlns:a16="http://schemas.microsoft.com/office/drawing/2014/main" id="{C6A37A3B-C538-49E2-8503-535AC77A4DB6}"/>
              </a:ext>
            </a:extLst>
          </p:cNvPr>
          <p:cNvSpPr txBox="1"/>
          <p:nvPr/>
        </p:nvSpPr>
        <p:spPr>
          <a:xfrm>
            <a:off x="430663" y="-42479"/>
            <a:ext cx="924933" cy="523220"/>
          </a:xfrm>
          <a:prstGeom prst="rect">
            <a:avLst/>
          </a:prstGeom>
          <a:noFill/>
        </p:spPr>
        <p:txBody>
          <a:bodyPr wrap="none" rtlCol="0">
            <a:spAutoFit/>
          </a:bodyPr>
          <a:lstStyle/>
          <a:p>
            <a:r>
              <a:rPr lang="en-US" sz="1400" dirty="0"/>
              <a:t>Photo By: </a:t>
            </a:r>
            <a:br>
              <a:rPr lang="en-US" sz="1400" dirty="0"/>
            </a:br>
            <a:r>
              <a:rPr lang="en-US" sz="1400" dirty="0" err="1">
                <a:solidFill>
                  <a:schemeClr val="accent5"/>
                </a:solidFill>
                <a:hlinkClick r:id="rId6">
                  <a:extLst>
                    <a:ext uri="{A12FA001-AC4F-418D-AE19-62706E023703}">
                      <ahyp:hlinkClr xmlns:ahyp="http://schemas.microsoft.com/office/drawing/2018/hyperlinkcolor" val="tx"/>
                    </a:ext>
                  </a:extLst>
                </a:hlinkClick>
              </a:rPr>
              <a:t>zhkis</a:t>
            </a:r>
            <a:endParaRPr lang="en-US" sz="1400" dirty="0">
              <a:solidFill>
                <a:schemeClr val="accent5"/>
              </a:solidFill>
            </a:endParaRPr>
          </a:p>
        </p:txBody>
      </p:sp>
      <p:sp>
        <p:nvSpPr>
          <p:cNvPr id="8" name="TextBox 7">
            <a:extLst>
              <a:ext uri="{FF2B5EF4-FFF2-40B4-BE49-F238E27FC236}">
                <a16:creationId xmlns:a16="http://schemas.microsoft.com/office/drawing/2014/main" id="{96C26851-526D-40ED-838A-552D2C052E69}"/>
              </a:ext>
            </a:extLst>
          </p:cNvPr>
          <p:cNvSpPr txBox="1"/>
          <p:nvPr/>
        </p:nvSpPr>
        <p:spPr>
          <a:xfrm>
            <a:off x="446534" y="6260068"/>
            <a:ext cx="893193" cy="523220"/>
          </a:xfrm>
          <a:prstGeom prst="rect">
            <a:avLst/>
          </a:prstGeom>
          <a:noFill/>
        </p:spPr>
        <p:txBody>
          <a:bodyPr wrap="none" rtlCol="0">
            <a:spAutoFit/>
          </a:bodyPr>
          <a:lstStyle/>
          <a:p>
            <a:r>
              <a:rPr lang="en-US" sz="1400" dirty="0"/>
              <a:t>Photo By:</a:t>
            </a:r>
          </a:p>
          <a:p>
            <a:r>
              <a:rPr lang="en-US" sz="1400" dirty="0">
                <a:solidFill>
                  <a:schemeClr val="accent5"/>
                </a:solidFill>
                <a:hlinkClick r:id="rId5">
                  <a:extLst>
                    <a:ext uri="{A12FA001-AC4F-418D-AE19-62706E023703}">
                      <ahyp:hlinkClr xmlns:ahyp="http://schemas.microsoft.com/office/drawing/2018/hyperlinkcolor" val="tx"/>
                    </a:ext>
                  </a:extLst>
                </a:hlinkClick>
              </a:rPr>
              <a:t>Blogspot</a:t>
            </a:r>
            <a:endParaRPr lang="en-US" sz="1400" dirty="0">
              <a:solidFill>
                <a:schemeClr val="accent5"/>
              </a:solidFill>
            </a:endParaRPr>
          </a:p>
        </p:txBody>
      </p:sp>
    </p:spTree>
    <p:extLst>
      <p:ext uri="{BB962C8B-B14F-4D97-AF65-F5344CB8AC3E}">
        <p14:creationId xmlns:p14="http://schemas.microsoft.com/office/powerpoint/2010/main" val="2658944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8B72E-BAD2-4365-9FAF-60AA288B4F6E}"/>
              </a:ext>
            </a:extLst>
          </p:cNvPr>
          <p:cNvSpPr>
            <a:spLocks noGrp="1"/>
          </p:cNvSpPr>
          <p:nvPr>
            <p:ph type="title"/>
          </p:nvPr>
        </p:nvSpPr>
        <p:spPr>
          <a:xfrm>
            <a:off x="581192" y="702156"/>
            <a:ext cx="11029616" cy="1013800"/>
          </a:xfrm>
        </p:spPr>
        <p:txBody>
          <a:bodyPr>
            <a:normAutofit/>
          </a:bodyPr>
          <a:lstStyle/>
          <a:p>
            <a:r>
              <a:rPr lang="en-US" dirty="0"/>
              <a:t>Valentine’s Day</a:t>
            </a:r>
          </a:p>
        </p:txBody>
      </p:sp>
      <p:sp>
        <p:nvSpPr>
          <p:cNvPr id="24" name="Rectangle 23">
            <a:extLst>
              <a:ext uri="{FF2B5EF4-FFF2-40B4-BE49-F238E27FC236}">
                <a16:creationId xmlns:a16="http://schemas.microsoft.com/office/drawing/2014/main" id="{E83CCD68-169B-401E-9352-6930D4A6E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fabric&#10;&#10;Description automatically generated">
            <a:extLst>
              <a:ext uri="{FF2B5EF4-FFF2-40B4-BE49-F238E27FC236}">
                <a16:creationId xmlns:a16="http://schemas.microsoft.com/office/drawing/2014/main" id="{F331804D-303E-49AC-8283-0FD82B79D96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 r="5324" b="37152"/>
          <a:stretch/>
        </p:blipFill>
        <p:spPr>
          <a:xfrm>
            <a:off x="657225" y="2803994"/>
            <a:ext cx="3305175" cy="2763343"/>
          </a:xfrm>
          <a:prstGeom prst="rect">
            <a:avLst/>
          </a:prstGeom>
        </p:spPr>
      </p:pic>
      <p:sp>
        <p:nvSpPr>
          <p:cNvPr id="3" name="Content Placeholder 2">
            <a:extLst>
              <a:ext uri="{FF2B5EF4-FFF2-40B4-BE49-F238E27FC236}">
                <a16:creationId xmlns:a16="http://schemas.microsoft.com/office/drawing/2014/main" id="{F9FBB996-2B4E-47E7-88BC-99F87EF8FC8C}"/>
              </a:ext>
            </a:extLst>
          </p:cNvPr>
          <p:cNvSpPr>
            <a:spLocks noGrp="1"/>
          </p:cNvSpPr>
          <p:nvPr>
            <p:ph idx="1"/>
          </p:nvPr>
        </p:nvSpPr>
        <p:spPr>
          <a:xfrm>
            <a:off x="4173091" y="1791019"/>
            <a:ext cx="7823291" cy="5012390"/>
          </a:xfrm>
        </p:spPr>
        <p:txBody>
          <a:bodyPr>
            <a:normAutofit/>
          </a:bodyPr>
          <a:lstStyle/>
          <a:p>
            <a:pPr>
              <a:lnSpc>
                <a:spcPct val="90000"/>
              </a:lnSpc>
            </a:pPr>
            <a:r>
              <a:rPr lang="en-US" dirty="0"/>
              <a:t>As with the other pagan holidays, in celebrating Valentine’s Day, you celebrate its pagan roots of idolatry.</a:t>
            </a:r>
          </a:p>
          <a:p>
            <a:pPr>
              <a:lnSpc>
                <a:spcPct val="90000"/>
              </a:lnSpc>
            </a:pPr>
            <a:r>
              <a:rPr lang="en-US" dirty="0"/>
              <a:t>To begin the festival, members of the Luperci, a group of Roman priests gathered at a secret cave where the infants Romulus and Remus were believed to have been cared for by a she-wolf or </a:t>
            </a:r>
            <a:r>
              <a:rPr lang="en-US" dirty="0" err="1"/>
              <a:t>lupa</a:t>
            </a:r>
            <a:r>
              <a:rPr lang="en-US" dirty="0"/>
              <a:t>.</a:t>
            </a:r>
          </a:p>
          <a:p>
            <a:pPr>
              <a:lnSpc>
                <a:spcPct val="90000"/>
              </a:lnSpc>
            </a:pPr>
            <a:r>
              <a:rPr lang="en-US" dirty="0"/>
              <a:t>The priests would sacrifice a goat (for fertility) and a dog (for purification). </a:t>
            </a:r>
          </a:p>
          <a:p>
            <a:pPr>
              <a:lnSpc>
                <a:spcPct val="90000"/>
              </a:lnSpc>
            </a:pPr>
            <a:r>
              <a:rPr lang="en-US" dirty="0"/>
              <a:t>Then, they would strip the goat’s hide into strips, dip them into sacrificial blood, and go into the streets, gently slapping women and crop fields with the goat hide for fertility.</a:t>
            </a:r>
            <a:endParaRPr lang="en-US" b="1" dirty="0"/>
          </a:p>
          <a:p>
            <a:pPr marL="0" indent="0">
              <a:lnSpc>
                <a:spcPct val="90000"/>
              </a:lnSpc>
              <a:buNone/>
            </a:pPr>
            <a:r>
              <a:rPr lang="en-US" b="1" dirty="0"/>
              <a:t>When thou art come into the land which the LORD thy God giveth thee, thou shalt not learn to do after the abominations of those nations.</a:t>
            </a:r>
          </a:p>
          <a:p>
            <a:pPr marL="0" indent="0">
              <a:lnSpc>
                <a:spcPct val="90000"/>
              </a:lnSpc>
              <a:buNone/>
            </a:pPr>
            <a:r>
              <a:rPr lang="en-US" b="1" dirty="0"/>
              <a:t>										   - Deuteronomy 18:9</a:t>
            </a:r>
          </a:p>
          <a:p>
            <a:pPr marL="0" indent="0">
              <a:lnSpc>
                <a:spcPct val="90000"/>
              </a:lnSpc>
              <a:buNone/>
            </a:pPr>
            <a:r>
              <a:rPr lang="en-US" dirty="0"/>
              <a:t>This scripture tells us that we are not to engage in the wicked practices of the people that we encounter.</a:t>
            </a:r>
          </a:p>
          <a:p>
            <a:pPr marL="0" indent="0">
              <a:lnSpc>
                <a:spcPct val="90000"/>
              </a:lnSpc>
              <a:buNone/>
            </a:pPr>
            <a:r>
              <a:rPr lang="en-US" dirty="0"/>
              <a:t>So, although people no longer do these specific practices on Valentine’s Day, in celebrating the holiday, they celebrate its pagan origins.</a:t>
            </a:r>
          </a:p>
        </p:txBody>
      </p:sp>
      <p:sp>
        <p:nvSpPr>
          <p:cNvPr id="4" name="TextBox 3">
            <a:extLst>
              <a:ext uri="{FF2B5EF4-FFF2-40B4-BE49-F238E27FC236}">
                <a16:creationId xmlns:a16="http://schemas.microsoft.com/office/drawing/2014/main" id="{3C9B45F0-7218-4C99-8BE5-A479A90886DF}"/>
              </a:ext>
            </a:extLst>
          </p:cNvPr>
          <p:cNvSpPr txBox="1"/>
          <p:nvPr/>
        </p:nvSpPr>
        <p:spPr>
          <a:xfrm>
            <a:off x="581192" y="5635148"/>
            <a:ext cx="1569276" cy="523220"/>
          </a:xfrm>
          <a:prstGeom prst="rect">
            <a:avLst/>
          </a:prstGeom>
          <a:noFill/>
        </p:spPr>
        <p:txBody>
          <a:bodyPr wrap="none" rtlCol="0">
            <a:spAutoFit/>
          </a:bodyPr>
          <a:lstStyle/>
          <a:p>
            <a:r>
              <a:rPr lang="en-US" sz="1400" dirty="0"/>
              <a:t>Photo By:</a:t>
            </a:r>
            <a:br>
              <a:rPr lang="en-US" sz="1400" dirty="0"/>
            </a:br>
            <a:r>
              <a:rPr lang="en-US" sz="1400" dirty="0">
                <a:solidFill>
                  <a:schemeClr val="accent5"/>
                </a:solidFill>
                <a:hlinkClick r:id="rId3">
                  <a:extLst>
                    <a:ext uri="{A12FA001-AC4F-418D-AE19-62706E023703}">
                      <ahyp:hlinkClr xmlns:ahyp="http://schemas.microsoft.com/office/drawing/2018/hyperlinkcolor" val="tx"/>
                    </a:ext>
                  </a:extLst>
                </a:hlinkClick>
              </a:rPr>
              <a:t>Grad School Jungle</a:t>
            </a:r>
            <a:endParaRPr lang="en-US" sz="1400" dirty="0">
              <a:solidFill>
                <a:schemeClr val="accent5"/>
              </a:solidFill>
            </a:endParaRPr>
          </a:p>
        </p:txBody>
      </p:sp>
    </p:spTree>
    <p:extLst>
      <p:ext uri="{BB962C8B-B14F-4D97-AF65-F5344CB8AC3E}">
        <p14:creationId xmlns:p14="http://schemas.microsoft.com/office/powerpoint/2010/main" val="4221850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26D5FC40-D592-4FE8-917E-2EC1A2A802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1"/>
            <a:ext cx="12191999"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5F72663-8285-481E-98A7-83BD0379D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38174"/>
            <a:ext cx="3705323" cy="57626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91B1BEF-79BF-4E27-AFE8-2D7CCCA8B1E8}"/>
              </a:ext>
            </a:extLst>
          </p:cNvPr>
          <p:cNvSpPr>
            <a:spLocks noGrp="1"/>
          </p:cNvSpPr>
          <p:nvPr>
            <p:ph type="title"/>
          </p:nvPr>
        </p:nvSpPr>
        <p:spPr>
          <a:xfrm>
            <a:off x="803189" y="1209184"/>
            <a:ext cx="3209253" cy="4734416"/>
          </a:xfrm>
        </p:spPr>
        <p:txBody>
          <a:bodyPr anchor="ctr">
            <a:normAutofit/>
          </a:bodyPr>
          <a:lstStyle/>
          <a:p>
            <a:r>
              <a:rPr lang="en-US" sz="3600" dirty="0"/>
              <a:t>Valentine’s Day</a:t>
            </a:r>
          </a:p>
        </p:txBody>
      </p:sp>
      <p:sp>
        <p:nvSpPr>
          <p:cNvPr id="38" name="Rectangle 37">
            <a:extLst>
              <a:ext uri="{FF2B5EF4-FFF2-40B4-BE49-F238E27FC236}">
                <a16:creationId xmlns:a16="http://schemas.microsoft.com/office/drawing/2014/main" id="{DE1533F3-5E5F-4DCE-95F6-B5EFA1990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39">
            <a:extLst>
              <a:ext uri="{FF2B5EF4-FFF2-40B4-BE49-F238E27FC236}">
                <a16:creationId xmlns:a16="http://schemas.microsoft.com/office/drawing/2014/main" id="{3A8A8D6E-50C0-4DF7-BEFE-3D3DFE05A6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41">
            <a:extLst>
              <a:ext uri="{FF2B5EF4-FFF2-40B4-BE49-F238E27FC236}">
                <a16:creationId xmlns:a16="http://schemas.microsoft.com/office/drawing/2014/main" id="{2596E41C-01A5-448F-910C-A77F5CC9C6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pic>
        <p:nvPicPr>
          <p:cNvPr id="10" name="Picture 9" descr="A picture containing text&#10;&#10;Description automatically generated">
            <a:extLst>
              <a:ext uri="{FF2B5EF4-FFF2-40B4-BE49-F238E27FC236}">
                <a16:creationId xmlns:a16="http://schemas.microsoft.com/office/drawing/2014/main" id="{D4F7DB3D-3064-4159-9AAA-52228C0B566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50443" y="780711"/>
            <a:ext cx="1662634" cy="2167476"/>
          </a:xfrm>
          <a:prstGeom prst="rect">
            <a:avLst/>
          </a:prstGeom>
        </p:spPr>
      </p:pic>
      <p:sp>
        <p:nvSpPr>
          <p:cNvPr id="44" name="Rectangle 43">
            <a:extLst>
              <a:ext uri="{FF2B5EF4-FFF2-40B4-BE49-F238E27FC236}">
                <a16:creationId xmlns:a16="http://schemas.microsoft.com/office/drawing/2014/main" id="{97C7EEF0-28C8-4D59-9D84-7A3BE15732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1923" y="654222"/>
            <a:ext cx="3702878" cy="2437844"/>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7F790FF-4A86-46AE-87DB-80B85FEA4625}"/>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1989" r="-2" b="-2"/>
          <a:stretch/>
        </p:blipFill>
        <p:spPr>
          <a:xfrm>
            <a:off x="8735281" y="798102"/>
            <a:ext cx="2307534" cy="2150084"/>
          </a:xfrm>
          <a:prstGeom prst="rect">
            <a:avLst/>
          </a:prstGeom>
        </p:spPr>
      </p:pic>
      <p:sp>
        <p:nvSpPr>
          <p:cNvPr id="46" name="Rectangle 45">
            <a:extLst>
              <a:ext uri="{FF2B5EF4-FFF2-40B4-BE49-F238E27FC236}">
                <a16:creationId xmlns:a16="http://schemas.microsoft.com/office/drawing/2014/main" id="{ADD1794E-2A2D-4F0C-9ACA-D26F788C7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36239" y="654222"/>
            <a:ext cx="3702878" cy="2437844"/>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8E8E7C5-9CC0-412D-830F-79607CC2AC9C}"/>
              </a:ext>
            </a:extLst>
          </p:cNvPr>
          <p:cNvSpPr>
            <a:spLocks noGrp="1"/>
          </p:cNvSpPr>
          <p:nvPr>
            <p:ph idx="1"/>
          </p:nvPr>
        </p:nvSpPr>
        <p:spPr>
          <a:xfrm>
            <a:off x="4253189" y="3218555"/>
            <a:ext cx="7492277" cy="3332370"/>
          </a:xfrm>
        </p:spPr>
        <p:txBody>
          <a:bodyPr>
            <a:normAutofit/>
          </a:bodyPr>
          <a:lstStyle/>
          <a:p>
            <a:pPr>
              <a:lnSpc>
                <a:spcPct val="90000"/>
              </a:lnSpc>
            </a:pPr>
            <a:r>
              <a:rPr lang="en-US" dirty="0"/>
              <a:t>Roman women received the goat hides well because they wanted to become more fertile and later in the day, all the young women in the city would put their names in a large urn.</a:t>
            </a:r>
          </a:p>
          <a:p>
            <a:pPr>
              <a:lnSpc>
                <a:spcPct val="90000"/>
              </a:lnSpc>
            </a:pPr>
            <a:r>
              <a:rPr lang="en-US" dirty="0"/>
              <a:t>All the city’s bachelors would choose a name and become paired for the year with the chosen woman, and typically ended up marrying their match. </a:t>
            </a:r>
          </a:p>
          <a:p>
            <a:pPr>
              <a:lnSpc>
                <a:spcPct val="90000"/>
              </a:lnSpc>
            </a:pPr>
            <a:r>
              <a:rPr lang="en-US" dirty="0"/>
              <a:t>Cupid is a Roman god that is found in Greek mythology, the Greek god of love, Eros.</a:t>
            </a:r>
          </a:p>
          <a:p>
            <a:pPr>
              <a:lnSpc>
                <a:spcPct val="90000"/>
              </a:lnSpc>
            </a:pPr>
            <a:r>
              <a:rPr lang="en-US" dirty="0"/>
              <a:t>Greek poets wrote that Eros was a handsome immortal that used golden arrows to incite love and bad arrows to create hatred.</a:t>
            </a:r>
          </a:p>
          <a:p>
            <a:pPr>
              <a:lnSpc>
                <a:spcPct val="90000"/>
              </a:lnSpc>
            </a:pPr>
            <a:r>
              <a:rPr lang="en-US" dirty="0"/>
              <a:t>In the Hellenistic period, Cupid was depicted as a mischievous, chubby baby.</a:t>
            </a:r>
          </a:p>
          <a:p>
            <a:pPr>
              <a:lnSpc>
                <a:spcPct val="90000"/>
              </a:lnSpc>
            </a:pPr>
            <a:endParaRPr lang="en-US" sz="1600" dirty="0"/>
          </a:p>
        </p:txBody>
      </p:sp>
      <p:sp>
        <p:nvSpPr>
          <p:cNvPr id="4" name="TextBox 3">
            <a:extLst>
              <a:ext uri="{FF2B5EF4-FFF2-40B4-BE49-F238E27FC236}">
                <a16:creationId xmlns:a16="http://schemas.microsoft.com/office/drawing/2014/main" id="{1CF40EAC-9F41-49BE-A94D-8A5A06C86A96}"/>
              </a:ext>
            </a:extLst>
          </p:cNvPr>
          <p:cNvSpPr txBox="1"/>
          <p:nvPr/>
        </p:nvSpPr>
        <p:spPr>
          <a:xfrm>
            <a:off x="4180627" y="-49585"/>
            <a:ext cx="1272977" cy="523220"/>
          </a:xfrm>
          <a:prstGeom prst="rect">
            <a:avLst/>
          </a:prstGeom>
          <a:noFill/>
        </p:spPr>
        <p:txBody>
          <a:bodyPr wrap="none" rtlCol="0">
            <a:spAutoFit/>
          </a:bodyPr>
          <a:lstStyle/>
          <a:p>
            <a:r>
              <a:rPr lang="en-US" sz="1400" dirty="0"/>
              <a:t>Photo By:</a:t>
            </a:r>
            <a:br>
              <a:rPr lang="en-US" sz="1400" dirty="0"/>
            </a:br>
            <a:r>
              <a:rPr lang="en-US" sz="1400" dirty="0" err="1">
                <a:solidFill>
                  <a:schemeClr val="accent5"/>
                </a:solidFill>
                <a:hlinkClick r:id="rId6">
                  <a:extLst>
                    <a:ext uri="{A12FA001-AC4F-418D-AE19-62706E023703}">
                      <ahyp:hlinkClr xmlns:ahyp="http://schemas.microsoft.com/office/drawing/2018/hyperlinkcolor" val="tx"/>
                    </a:ext>
                  </a:extLst>
                </a:hlinkClick>
              </a:rPr>
              <a:t>canukakiwistan</a:t>
            </a:r>
            <a:endParaRPr lang="en-US" sz="1400" dirty="0">
              <a:solidFill>
                <a:schemeClr val="accent5"/>
              </a:solidFill>
            </a:endParaRPr>
          </a:p>
        </p:txBody>
      </p:sp>
      <p:sp>
        <p:nvSpPr>
          <p:cNvPr id="6" name="TextBox 5">
            <a:extLst>
              <a:ext uri="{FF2B5EF4-FFF2-40B4-BE49-F238E27FC236}">
                <a16:creationId xmlns:a16="http://schemas.microsoft.com/office/drawing/2014/main" id="{F185B156-0FD5-4A95-B508-F15A5C810477}"/>
              </a:ext>
            </a:extLst>
          </p:cNvPr>
          <p:cNvSpPr txBox="1"/>
          <p:nvPr/>
        </p:nvSpPr>
        <p:spPr>
          <a:xfrm>
            <a:off x="8036239" y="-69577"/>
            <a:ext cx="1693092" cy="523220"/>
          </a:xfrm>
          <a:prstGeom prst="rect">
            <a:avLst/>
          </a:prstGeom>
          <a:noFill/>
        </p:spPr>
        <p:txBody>
          <a:bodyPr wrap="none" rtlCol="0">
            <a:spAutoFit/>
          </a:bodyPr>
          <a:lstStyle/>
          <a:p>
            <a:r>
              <a:rPr lang="en-US" sz="1400" dirty="0"/>
              <a:t>Photo By:</a:t>
            </a:r>
            <a:br>
              <a:rPr lang="en-US" sz="1400" dirty="0"/>
            </a:br>
            <a:r>
              <a:rPr lang="en-US" sz="1400" dirty="0">
                <a:solidFill>
                  <a:schemeClr val="accent5"/>
                </a:solidFill>
                <a:hlinkClick r:id="rId7">
                  <a:extLst>
                    <a:ext uri="{A12FA001-AC4F-418D-AE19-62706E023703}">
                      <ahyp:hlinkClr xmlns:ahyp="http://schemas.microsoft.com/office/drawing/2018/hyperlinkcolor" val="tx"/>
                    </a:ext>
                  </a:extLst>
                </a:hlinkClick>
              </a:rPr>
              <a:t>Element Consultants</a:t>
            </a:r>
            <a:endParaRPr lang="en-US" sz="1400" dirty="0">
              <a:solidFill>
                <a:schemeClr val="accent5"/>
              </a:solidFill>
            </a:endParaRPr>
          </a:p>
        </p:txBody>
      </p:sp>
    </p:spTree>
    <p:extLst>
      <p:ext uri="{BB962C8B-B14F-4D97-AF65-F5344CB8AC3E}">
        <p14:creationId xmlns:p14="http://schemas.microsoft.com/office/powerpoint/2010/main" val="16318666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21AF87EE-372A-438E-B086-63D494ECA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8" name="Rectangle 17">
            <a:extLst>
              <a:ext uri="{FF2B5EF4-FFF2-40B4-BE49-F238E27FC236}">
                <a16:creationId xmlns:a16="http://schemas.microsoft.com/office/drawing/2014/main" id="{E2B38E65-3AFD-404A-BEFC-3006BCB7A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ree, outdoor, day&#10;&#10;Description automatically generated">
            <a:extLst>
              <a:ext uri="{FF2B5EF4-FFF2-40B4-BE49-F238E27FC236}">
                <a16:creationId xmlns:a16="http://schemas.microsoft.com/office/drawing/2014/main" id="{B441E151-1845-45FA-BA81-3E32770BD15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933" b="3717"/>
          <a:stretch/>
        </p:blipFill>
        <p:spPr>
          <a:xfrm>
            <a:off x="190663" y="734135"/>
            <a:ext cx="7774063" cy="5666665"/>
          </a:xfrm>
          <a:prstGeom prst="rect">
            <a:avLst/>
          </a:prstGeom>
        </p:spPr>
      </p:pic>
      <p:sp>
        <p:nvSpPr>
          <p:cNvPr id="20" name="Rectangle 19">
            <a:extLst>
              <a:ext uri="{FF2B5EF4-FFF2-40B4-BE49-F238E27FC236}">
                <a16:creationId xmlns:a16="http://schemas.microsoft.com/office/drawing/2014/main" id="{AE598562-3047-4BC2-BFF9-F39420474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74FE9FF-DB1D-4B89-95D8-4B10132118E1}"/>
              </a:ext>
            </a:extLst>
          </p:cNvPr>
          <p:cNvSpPr>
            <a:spLocks noGrp="1"/>
          </p:cNvSpPr>
          <p:nvPr>
            <p:ph type="title"/>
          </p:nvPr>
        </p:nvSpPr>
        <p:spPr>
          <a:xfrm>
            <a:off x="8220597" y="2752955"/>
            <a:ext cx="3135093" cy="747826"/>
          </a:xfrm>
        </p:spPr>
        <p:txBody>
          <a:bodyPr vert="horz" lIns="91440" tIns="45720" rIns="91440" bIns="45720" rtlCol="0" anchor="b">
            <a:normAutofit fontScale="90000"/>
          </a:bodyPr>
          <a:lstStyle/>
          <a:p>
            <a:r>
              <a:rPr lang="en-US" sz="4400" dirty="0">
                <a:solidFill>
                  <a:srgbClr val="FFFFFF"/>
                </a:solidFill>
              </a:rPr>
              <a:t>Christmas</a:t>
            </a:r>
          </a:p>
        </p:txBody>
      </p:sp>
      <p:sp>
        <p:nvSpPr>
          <p:cNvPr id="3" name="Text Placeholder 2">
            <a:extLst>
              <a:ext uri="{FF2B5EF4-FFF2-40B4-BE49-F238E27FC236}">
                <a16:creationId xmlns:a16="http://schemas.microsoft.com/office/drawing/2014/main" id="{31B61050-1C14-4714-B6DE-F0C450F6EA19}"/>
              </a:ext>
            </a:extLst>
          </p:cNvPr>
          <p:cNvSpPr>
            <a:spLocks noGrp="1"/>
          </p:cNvSpPr>
          <p:nvPr>
            <p:ph type="body" idx="1"/>
          </p:nvPr>
        </p:nvSpPr>
        <p:spPr>
          <a:xfrm>
            <a:off x="8296275" y="3500781"/>
            <a:ext cx="1381824" cy="476063"/>
          </a:xfrm>
        </p:spPr>
        <p:txBody>
          <a:bodyPr vert="horz" lIns="91440" tIns="45720" rIns="91440" bIns="45720" rtlCol="0" anchor="t">
            <a:normAutofit lnSpcReduction="10000"/>
          </a:bodyPr>
          <a:lstStyle/>
          <a:p>
            <a:r>
              <a:rPr lang="en-US" sz="2800" dirty="0">
                <a:solidFill>
                  <a:schemeClr val="bg2"/>
                </a:solidFill>
              </a:rPr>
              <a:t>X-MAS</a:t>
            </a:r>
          </a:p>
        </p:txBody>
      </p:sp>
      <p:grpSp>
        <p:nvGrpSpPr>
          <p:cNvPr id="22" name="Group 21">
            <a:extLst>
              <a:ext uri="{FF2B5EF4-FFF2-40B4-BE49-F238E27FC236}">
                <a16:creationId xmlns:a16="http://schemas.microsoft.com/office/drawing/2014/main" id="{C19E0D66-E86B-461B-B58E-7FB356BB03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3" name="Rectangle 22">
              <a:extLst>
                <a:ext uri="{FF2B5EF4-FFF2-40B4-BE49-F238E27FC236}">
                  <a16:creationId xmlns:a16="http://schemas.microsoft.com/office/drawing/2014/main" id="{ED2C7D57-D78E-413F-958A-00ABC85043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1596FEE5-A0CD-4B5D-B4C1-785801908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28A81341-6C47-4992-BD01-6BCF3A349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4" name="TextBox 3">
            <a:extLst>
              <a:ext uri="{FF2B5EF4-FFF2-40B4-BE49-F238E27FC236}">
                <a16:creationId xmlns:a16="http://schemas.microsoft.com/office/drawing/2014/main" id="{C2BE46BE-BB00-4C56-B3C7-85AF1640B1F9}"/>
              </a:ext>
            </a:extLst>
          </p:cNvPr>
          <p:cNvSpPr txBox="1"/>
          <p:nvPr/>
        </p:nvSpPr>
        <p:spPr>
          <a:xfrm>
            <a:off x="113242" y="6331896"/>
            <a:ext cx="893193" cy="523220"/>
          </a:xfrm>
          <a:prstGeom prst="rect">
            <a:avLst/>
          </a:prstGeom>
          <a:noFill/>
        </p:spPr>
        <p:txBody>
          <a:bodyPr wrap="none" rtlCol="0">
            <a:spAutoFit/>
          </a:bodyPr>
          <a:lstStyle/>
          <a:p>
            <a:r>
              <a:rPr lang="en-US" sz="1400" dirty="0"/>
              <a:t>Photo By:</a:t>
            </a:r>
            <a:br>
              <a:rPr lang="en-US" sz="1400" dirty="0"/>
            </a:br>
            <a:r>
              <a:rPr lang="en-US" sz="1400" dirty="0">
                <a:hlinkClick r:id="rId4"/>
              </a:rPr>
              <a:t>Blogspot</a:t>
            </a:r>
            <a:endParaRPr lang="en-US" sz="1400" dirty="0"/>
          </a:p>
        </p:txBody>
      </p:sp>
    </p:spTree>
    <p:extLst>
      <p:ext uri="{BB962C8B-B14F-4D97-AF65-F5344CB8AC3E}">
        <p14:creationId xmlns:p14="http://schemas.microsoft.com/office/powerpoint/2010/main" val="145664963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94270-E9E3-48EE-B0BA-4D8F61C84FC6}"/>
              </a:ext>
            </a:extLst>
          </p:cNvPr>
          <p:cNvSpPr>
            <a:spLocks noGrp="1"/>
          </p:cNvSpPr>
          <p:nvPr>
            <p:ph type="title"/>
          </p:nvPr>
        </p:nvSpPr>
        <p:spPr/>
        <p:txBody>
          <a:bodyPr>
            <a:normAutofit/>
          </a:bodyPr>
          <a:lstStyle/>
          <a:p>
            <a:r>
              <a:rPr lang="en-US" sz="6600" dirty="0"/>
              <a:t>IN SUMMARY…</a:t>
            </a:r>
          </a:p>
        </p:txBody>
      </p:sp>
    </p:spTree>
    <p:extLst>
      <p:ext uri="{BB962C8B-B14F-4D97-AF65-F5344CB8AC3E}">
        <p14:creationId xmlns:p14="http://schemas.microsoft.com/office/powerpoint/2010/main" val="23342971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F6F0FA2-8507-4917-AE55-639B2CB72E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2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B029887-747B-4B63-A5EF-FE961029A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06" y="0"/>
            <a:ext cx="7571045" cy="6858000"/>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1B42464-5494-4CEF-B684-2C181E6B85A3}"/>
              </a:ext>
            </a:extLst>
          </p:cNvPr>
          <p:cNvSpPr>
            <a:spLocks noGrp="1"/>
          </p:cNvSpPr>
          <p:nvPr>
            <p:ph type="title"/>
          </p:nvPr>
        </p:nvSpPr>
        <p:spPr>
          <a:xfrm>
            <a:off x="4918104" y="129654"/>
            <a:ext cx="6400367" cy="1431399"/>
          </a:xfrm>
        </p:spPr>
        <p:txBody>
          <a:bodyPr anchor="ctr">
            <a:normAutofit/>
          </a:bodyPr>
          <a:lstStyle/>
          <a:p>
            <a:r>
              <a:rPr lang="en-US" sz="4000" dirty="0">
                <a:solidFill>
                  <a:srgbClr val="FFFFFF"/>
                </a:solidFill>
              </a:rPr>
              <a:t>in summary</a:t>
            </a:r>
          </a:p>
        </p:txBody>
      </p:sp>
      <p:pic>
        <p:nvPicPr>
          <p:cNvPr id="9" name="Picture 8" descr="A bunny rabbit in a basket of eggs&#10;&#10;Description automatically generated with medium confidence">
            <a:extLst>
              <a:ext uri="{FF2B5EF4-FFF2-40B4-BE49-F238E27FC236}">
                <a16:creationId xmlns:a16="http://schemas.microsoft.com/office/drawing/2014/main" id="{3F6B430C-1343-4255-980C-7383E384AAF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1219" r="1" b="1"/>
          <a:stretch/>
        </p:blipFill>
        <p:spPr>
          <a:xfrm>
            <a:off x="-6807" y="10"/>
            <a:ext cx="4564339" cy="2247390"/>
          </a:xfrm>
          <a:prstGeom prst="rect">
            <a:avLst/>
          </a:prstGeom>
        </p:spPr>
      </p:pic>
      <p:pic>
        <p:nvPicPr>
          <p:cNvPr id="11" name="Picture 10" descr="Diagram&#10;&#10;Description automatically generated with low confidence">
            <a:extLst>
              <a:ext uri="{FF2B5EF4-FFF2-40B4-BE49-F238E27FC236}">
                <a16:creationId xmlns:a16="http://schemas.microsoft.com/office/drawing/2014/main" id="{721FAC35-3CB9-42B8-8393-3A0B9AF0039C}"/>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3877" r="4" b="4"/>
          <a:stretch/>
        </p:blipFill>
        <p:spPr>
          <a:xfrm>
            <a:off x="-6807" y="2321380"/>
            <a:ext cx="2245801" cy="2212710"/>
          </a:xfrm>
          <a:prstGeom prst="rect">
            <a:avLst/>
          </a:prstGeom>
        </p:spPr>
      </p:pic>
      <p:pic>
        <p:nvPicPr>
          <p:cNvPr id="5" name="Picture 4" descr="A picture containing indoor, living, floor, room&#10;&#10;Description automatically generated">
            <a:extLst>
              <a:ext uri="{FF2B5EF4-FFF2-40B4-BE49-F238E27FC236}">
                <a16:creationId xmlns:a16="http://schemas.microsoft.com/office/drawing/2014/main" id="{4FE01CD5-6D94-4258-86C4-21C1062A1C8D}"/>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29244" r="3570" b="-4"/>
          <a:stretch/>
        </p:blipFill>
        <p:spPr>
          <a:xfrm>
            <a:off x="2330429" y="2321380"/>
            <a:ext cx="2227101" cy="2212710"/>
          </a:xfrm>
          <a:prstGeom prst="rect">
            <a:avLst/>
          </a:prstGeom>
        </p:spPr>
      </p:pic>
      <p:pic>
        <p:nvPicPr>
          <p:cNvPr id="7" name="Picture 6" descr="A pumpkin lit up at night&#10;&#10;Description automatically generated with medium confidence">
            <a:extLst>
              <a:ext uri="{FF2B5EF4-FFF2-40B4-BE49-F238E27FC236}">
                <a16:creationId xmlns:a16="http://schemas.microsoft.com/office/drawing/2014/main" id="{3CE6F11E-9811-483F-AD18-12FF6A3DF91A}"/>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t="12385" r="1" b="1"/>
          <a:stretch/>
        </p:blipFill>
        <p:spPr>
          <a:xfrm>
            <a:off x="-6808" y="4608070"/>
            <a:ext cx="4564339" cy="2249470"/>
          </a:xfrm>
          <a:prstGeom prst="rect">
            <a:avLst/>
          </a:prstGeom>
        </p:spPr>
      </p:pic>
      <p:sp>
        <p:nvSpPr>
          <p:cNvPr id="3" name="Content Placeholder 2">
            <a:extLst>
              <a:ext uri="{FF2B5EF4-FFF2-40B4-BE49-F238E27FC236}">
                <a16:creationId xmlns:a16="http://schemas.microsoft.com/office/drawing/2014/main" id="{FCBE3A5D-85B4-4497-8531-0AC7FE765D62}"/>
              </a:ext>
            </a:extLst>
          </p:cNvPr>
          <p:cNvSpPr>
            <a:spLocks noGrp="1"/>
          </p:cNvSpPr>
          <p:nvPr>
            <p:ph idx="1"/>
          </p:nvPr>
        </p:nvSpPr>
        <p:spPr>
          <a:xfrm>
            <a:off x="4817660" y="1542197"/>
            <a:ext cx="7246961" cy="5186149"/>
          </a:xfrm>
        </p:spPr>
        <p:txBody>
          <a:bodyPr>
            <a:normAutofit fontScale="92500" lnSpcReduction="10000"/>
          </a:bodyPr>
          <a:lstStyle/>
          <a:p>
            <a:pPr>
              <a:lnSpc>
                <a:spcPct val="90000"/>
              </a:lnSpc>
            </a:pPr>
            <a:r>
              <a:rPr lang="en-US" sz="2000" dirty="0">
                <a:solidFill>
                  <a:srgbClr val="FFFFFF"/>
                </a:solidFill>
              </a:rPr>
              <a:t>In summary, there are several reasons as to why we should not celebrate pagan holidays like Christmas, Easter, Halloween, and Valentine’s Day.</a:t>
            </a:r>
          </a:p>
          <a:p>
            <a:pPr>
              <a:lnSpc>
                <a:spcPct val="90000"/>
              </a:lnSpc>
            </a:pPr>
            <a:r>
              <a:rPr lang="en-US" sz="2000" dirty="0">
                <a:solidFill>
                  <a:srgbClr val="FFFFFF"/>
                </a:solidFill>
              </a:rPr>
              <a:t>All these popular holidays are surrounded by wicked origins and practices ranging from human sacrifice to homosexuality, to idolatry. </a:t>
            </a:r>
          </a:p>
          <a:p>
            <a:pPr>
              <a:lnSpc>
                <a:spcPct val="90000"/>
              </a:lnSpc>
            </a:pPr>
            <a:r>
              <a:rPr lang="en-US" sz="2000" dirty="0">
                <a:solidFill>
                  <a:srgbClr val="FFFFFF"/>
                </a:solidFill>
              </a:rPr>
              <a:t>The practices involved in these holidays directly defy GOD’s commands to us.</a:t>
            </a:r>
          </a:p>
          <a:p>
            <a:pPr>
              <a:lnSpc>
                <a:spcPct val="90000"/>
              </a:lnSpc>
            </a:pPr>
            <a:r>
              <a:rPr lang="en-US" sz="2000" dirty="0">
                <a:solidFill>
                  <a:srgbClr val="FFFFFF"/>
                </a:solidFill>
              </a:rPr>
              <a:t>GOD, our creator, does not want us to celebrate these pagan holidays.</a:t>
            </a:r>
          </a:p>
          <a:p>
            <a:pPr>
              <a:lnSpc>
                <a:spcPct val="90000"/>
              </a:lnSpc>
            </a:pPr>
            <a:r>
              <a:rPr lang="en-US" sz="2000" dirty="0">
                <a:solidFill>
                  <a:srgbClr val="FFFFFF"/>
                </a:solidFill>
              </a:rPr>
              <a:t>It may be difficult to be separate from the many people that celebrate these pagan holidays, but that is precisely what GOD tells us to do.</a:t>
            </a:r>
          </a:p>
          <a:p>
            <a:pPr marL="0" indent="0">
              <a:lnSpc>
                <a:spcPct val="90000"/>
              </a:lnSpc>
              <a:buNone/>
            </a:pPr>
            <a:r>
              <a:rPr lang="en-US" sz="2000" b="1" dirty="0">
                <a:solidFill>
                  <a:srgbClr val="FFFFFF"/>
                </a:solidFill>
              </a:rPr>
              <a:t>If ye were of the world, the world would love his own: but because ye are not of the world, but I have chosen you out of the world, therefore the world </a:t>
            </a:r>
            <a:r>
              <a:rPr lang="en-US" sz="2000" b="1" dirty="0" err="1">
                <a:solidFill>
                  <a:srgbClr val="FFFFFF"/>
                </a:solidFill>
              </a:rPr>
              <a:t>hateth</a:t>
            </a:r>
            <a:r>
              <a:rPr lang="en-US" sz="2000" b="1" dirty="0">
                <a:solidFill>
                  <a:srgbClr val="FFFFFF"/>
                </a:solidFill>
              </a:rPr>
              <a:t> you.</a:t>
            </a:r>
          </a:p>
          <a:p>
            <a:pPr marL="0" indent="0">
              <a:lnSpc>
                <a:spcPct val="90000"/>
              </a:lnSpc>
              <a:buNone/>
            </a:pPr>
            <a:r>
              <a:rPr lang="en-US" sz="2000" b="1" dirty="0">
                <a:solidFill>
                  <a:srgbClr val="FFFFFF"/>
                </a:solidFill>
              </a:rPr>
              <a:t>																											- John 15:19</a:t>
            </a:r>
            <a:endParaRPr lang="en-US" sz="2000" dirty="0">
              <a:solidFill>
                <a:srgbClr val="FFFFFF"/>
              </a:solidFill>
            </a:endParaRPr>
          </a:p>
        </p:txBody>
      </p:sp>
      <p:sp>
        <p:nvSpPr>
          <p:cNvPr id="4" name="TextBox 3">
            <a:extLst>
              <a:ext uri="{FF2B5EF4-FFF2-40B4-BE49-F238E27FC236}">
                <a16:creationId xmlns:a16="http://schemas.microsoft.com/office/drawing/2014/main" id="{E3889D4E-CE19-4B94-B3F7-DD567DCE1F66}"/>
              </a:ext>
            </a:extLst>
          </p:cNvPr>
          <p:cNvSpPr txBox="1"/>
          <p:nvPr/>
        </p:nvSpPr>
        <p:spPr>
          <a:xfrm>
            <a:off x="-19664" y="129654"/>
            <a:ext cx="893193" cy="523220"/>
          </a:xfrm>
          <a:prstGeom prst="rect">
            <a:avLst/>
          </a:prstGeom>
          <a:noFill/>
        </p:spPr>
        <p:txBody>
          <a:bodyPr wrap="none" rtlCol="0">
            <a:spAutoFit/>
          </a:bodyPr>
          <a:lstStyle/>
          <a:p>
            <a:r>
              <a:rPr lang="en-US" sz="1400" dirty="0"/>
              <a:t>Photo By:</a:t>
            </a:r>
            <a:br>
              <a:rPr lang="en-US" sz="1400" dirty="0"/>
            </a:br>
            <a:r>
              <a:rPr lang="en-US" sz="1400" dirty="0">
                <a:solidFill>
                  <a:schemeClr val="accent5"/>
                </a:solidFill>
                <a:hlinkClick r:id="rId3">
                  <a:extLst>
                    <a:ext uri="{A12FA001-AC4F-418D-AE19-62706E023703}">
                      <ahyp:hlinkClr xmlns:ahyp="http://schemas.microsoft.com/office/drawing/2018/hyperlinkcolor" val="tx"/>
                    </a:ext>
                  </a:extLst>
                </a:hlinkClick>
              </a:rPr>
              <a:t>Recruiter</a:t>
            </a:r>
            <a:endParaRPr lang="en-US" sz="1400" dirty="0">
              <a:solidFill>
                <a:schemeClr val="accent5"/>
              </a:solidFill>
            </a:endParaRPr>
          </a:p>
        </p:txBody>
      </p:sp>
      <p:sp>
        <p:nvSpPr>
          <p:cNvPr id="6" name="TextBox 5">
            <a:extLst>
              <a:ext uri="{FF2B5EF4-FFF2-40B4-BE49-F238E27FC236}">
                <a16:creationId xmlns:a16="http://schemas.microsoft.com/office/drawing/2014/main" id="{FF1281F4-865A-4B04-8E94-0F2763653EBA}"/>
              </a:ext>
            </a:extLst>
          </p:cNvPr>
          <p:cNvSpPr txBox="1"/>
          <p:nvPr/>
        </p:nvSpPr>
        <p:spPr>
          <a:xfrm>
            <a:off x="-19665" y="2305846"/>
            <a:ext cx="893193" cy="523220"/>
          </a:xfrm>
          <a:prstGeom prst="rect">
            <a:avLst/>
          </a:prstGeom>
          <a:noFill/>
        </p:spPr>
        <p:txBody>
          <a:bodyPr wrap="none" rtlCol="0">
            <a:spAutoFit/>
          </a:bodyPr>
          <a:lstStyle/>
          <a:p>
            <a:r>
              <a:rPr lang="en-US" sz="1400" dirty="0"/>
              <a:t>Photo By:</a:t>
            </a:r>
            <a:br>
              <a:rPr lang="en-US" sz="1400" dirty="0"/>
            </a:br>
            <a:r>
              <a:rPr lang="en-US" sz="1400" dirty="0">
                <a:solidFill>
                  <a:schemeClr val="accent5"/>
                </a:solidFill>
                <a:hlinkClick r:id="rId5">
                  <a:extLst>
                    <a:ext uri="{A12FA001-AC4F-418D-AE19-62706E023703}">
                      <ahyp:hlinkClr xmlns:ahyp="http://schemas.microsoft.com/office/drawing/2018/hyperlinkcolor" val="tx"/>
                    </a:ext>
                  </a:extLst>
                </a:hlinkClick>
              </a:rPr>
              <a:t>Blogspot</a:t>
            </a:r>
            <a:endParaRPr lang="en-US" sz="1400" dirty="0">
              <a:solidFill>
                <a:schemeClr val="accent5"/>
              </a:solidFill>
            </a:endParaRPr>
          </a:p>
        </p:txBody>
      </p:sp>
      <p:sp>
        <p:nvSpPr>
          <p:cNvPr id="8" name="TextBox 7">
            <a:extLst>
              <a:ext uri="{FF2B5EF4-FFF2-40B4-BE49-F238E27FC236}">
                <a16:creationId xmlns:a16="http://schemas.microsoft.com/office/drawing/2014/main" id="{FC4E2F5D-199C-4491-BB9B-3DCC770EAA6D}"/>
              </a:ext>
            </a:extLst>
          </p:cNvPr>
          <p:cNvSpPr txBox="1"/>
          <p:nvPr/>
        </p:nvSpPr>
        <p:spPr>
          <a:xfrm>
            <a:off x="2301968" y="2320460"/>
            <a:ext cx="972254" cy="523220"/>
          </a:xfrm>
          <a:prstGeom prst="rect">
            <a:avLst/>
          </a:prstGeom>
          <a:noFill/>
        </p:spPr>
        <p:txBody>
          <a:bodyPr wrap="none" rtlCol="0">
            <a:spAutoFit/>
          </a:bodyPr>
          <a:lstStyle/>
          <a:p>
            <a:r>
              <a:rPr lang="en-US" sz="1400" dirty="0">
                <a:solidFill>
                  <a:schemeClr val="bg1"/>
                </a:solidFill>
              </a:rPr>
              <a:t>Photo By:</a:t>
            </a:r>
            <a:br>
              <a:rPr lang="en-US" sz="1400" dirty="0">
                <a:solidFill>
                  <a:schemeClr val="bg1"/>
                </a:solidFill>
              </a:rPr>
            </a:br>
            <a:r>
              <a:rPr lang="en-US" sz="1400" dirty="0" err="1">
                <a:solidFill>
                  <a:schemeClr val="accent4">
                    <a:lumMod val="20000"/>
                    <a:lumOff val="80000"/>
                  </a:schemeClr>
                </a:solidFill>
                <a:hlinkClick r:id="rId7">
                  <a:extLst>
                    <a:ext uri="{A12FA001-AC4F-418D-AE19-62706E023703}">
                      <ahyp:hlinkClr xmlns:ahyp="http://schemas.microsoft.com/office/drawing/2018/hyperlinkcolor" val="tx"/>
                    </a:ext>
                  </a:extLst>
                </a:hlinkClick>
              </a:rPr>
              <a:t>Founterior</a:t>
            </a:r>
            <a:endParaRPr lang="en-US" sz="1400" dirty="0">
              <a:solidFill>
                <a:schemeClr val="accent4">
                  <a:lumMod val="20000"/>
                  <a:lumOff val="80000"/>
                </a:schemeClr>
              </a:solidFill>
            </a:endParaRPr>
          </a:p>
        </p:txBody>
      </p:sp>
      <p:sp>
        <p:nvSpPr>
          <p:cNvPr id="10" name="TextBox 9">
            <a:extLst>
              <a:ext uri="{FF2B5EF4-FFF2-40B4-BE49-F238E27FC236}">
                <a16:creationId xmlns:a16="http://schemas.microsoft.com/office/drawing/2014/main" id="{B808DA9A-15D7-49AB-9D46-95F0990EFECA}"/>
              </a:ext>
            </a:extLst>
          </p:cNvPr>
          <p:cNvSpPr txBox="1"/>
          <p:nvPr/>
        </p:nvSpPr>
        <p:spPr>
          <a:xfrm>
            <a:off x="0" y="4705241"/>
            <a:ext cx="2050177" cy="523220"/>
          </a:xfrm>
          <a:prstGeom prst="rect">
            <a:avLst/>
          </a:prstGeom>
          <a:noFill/>
        </p:spPr>
        <p:txBody>
          <a:bodyPr wrap="none" rtlCol="0">
            <a:spAutoFit/>
          </a:bodyPr>
          <a:lstStyle/>
          <a:p>
            <a:r>
              <a:rPr lang="en-US" sz="1400" dirty="0">
                <a:solidFill>
                  <a:schemeClr val="bg1"/>
                </a:solidFill>
              </a:rPr>
              <a:t>Photo By:</a:t>
            </a:r>
          </a:p>
          <a:p>
            <a:r>
              <a:rPr lang="en-US" sz="1400" dirty="0">
                <a:solidFill>
                  <a:schemeClr val="accent5"/>
                </a:solidFill>
                <a:hlinkClick r:id="rId9">
                  <a:extLst>
                    <a:ext uri="{A12FA001-AC4F-418D-AE19-62706E023703}">
                      <ahyp:hlinkClr xmlns:ahyp="http://schemas.microsoft.com/office/drawing/2018/hyperlinkcolor" val="tx"/>
                    </a:ext>
                  </a:extLst>
                </a:hlinkClick>
              </a:rPr>
              <a:t>PublicDomainPictures.net</a:t>
            </a:r>
            <a:endParaRPr lang="en-US" sz="1400" dirty="0">
              <a:solidFill>
                <a:schemeClr val="accent5"/>
              </a:solidFill>
            </a:endParaRPr>
          </a:p>
        </p:txBody>
      </p:sp>
    </p:spTree>
    <p:extLst>
      <p:ext uri="{BB962C8B-B14F-4D97-AF65-F5344CB8AC3E}">
        <p14:creationId xmlns:p14="http://schemas.microsoft.com/office/powerpoint/2010/main" val="6853386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16">
            <a:extLst>
              <a:ext uri="{FF2B5EF4-FFF2-40B4-BE49-F238E27FC236}">
                <a16:creationId xmlns:a16="http://schemas.microsoft.com/office/drawing/2014/main" id="{3BAAC145-8399-4D61-B17D-78B7F9B44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18">
            <a:extLst>
              <a:ext uri="{FF2B5EF4-FFF2-40B4-BE49-F238E27FC236}">
                <a16:creationId xmlns:a16="http://schemas.microsoft.com/office/drawing/2014/main" id="{E8666A37-7228-4E44-A166-68CDF6887D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0">
            <a:extLst>
              <a:ext uri="{FF2B5EF4-FFF2-40B4-BE49-F238E27FC236}">
                <a16:creationId xmlns:a16="http://schemas.microsoft.com/office/drawing/2014/main" id="{6C91C3A7-DB65-4408-A721-C4568409F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2">
            <a:extLst>
              <a:ext uri="{FF2B5EF4-FFF2-40B4-BE49-F238E27FC236}">
                <a16:creationId xmlns:a16="http://schemas.microsoft.com/office/drawing/2014/main" id="{42F36209-8953-42FD-A7F1-B6E205BB1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41" name="Rectangle 24">
            <a:extLst>
              <a:ext uri="{FF2B5EF4-FFF2-40B4-BE49-F238E27FC236}">
                <a16:creationId xmlns:a16="http://schemas.microsoft.com/office/drawing/2014/main" id="{48DAC0EA-91CD-4017-A762-64A68A26A3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grass, lagomorph, outdoor, tree&#10;&#10;Description automatically generated">
            <a:extLst>
              <a:ext uri="{FF2B5EF4-FFF2-40B4-BE49-F238E27FC236}">
                <a16:creationId xmlns:a16="http://schemas.microsoft.com/office/drawing/2014/main" id="{911D1980-2A6E-47A4-ACEA-5A75A12BC6F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665" r="25013" b="1"/>
          <a:stretch/>
        </p:blipFill>
        <p:spPr>
          <a:xfrm>
            <a:off x="446528" y="641102"/>
            <a:ext cx="3703322" cy="3465902"/>
          </a:xfrm>
          <a:prstGeom prst="rect">
            <a:avLst/>
          </a:prstGeom>
        </p:spPr>
      </p:pic>
      <p:grpSp>
        <p:nvGrpSpPr>
          <p:cNvPr id="42" name="Group 26">
            <a:extLst>
              <a:ext uri="{FF2B5EF4-FFF2-40B4-BE49-F238E27FC236}">
                <a16:creationId xmlns:a16="http://schemas.microsoft.com/office/drawing/2014/main" id="{D3CD3480-DA05-4563-935E-B572B8A675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5936922"/>
            <a:chOff x="446534" y="453643"/>
            <a:chExt cx="11298933" cy="5936922"/>
          </a:xfrm>
        </p:grpSpPr>
        <p:sp>
          <p:nvSpPr>
            <p:cNvPr id="28" name="Rectangle 27">
              <a:extLst>
                <a:ext uri="{FF2B5EF4-FFF2-40B4-BE49-F238E27FC236}">
                  <a16:creationId xmlns:a16="http://schemas.microsoft.com/office/drawing/2014/main" id="{CB31C5AC-46B8-4468-8E71-86196F4CB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199467"/>
              <a:ext cx="7497730"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28">
              <a:extLst>
                <a:ext uri="{FF2B5EF4-FFF2-40B4-BE49-F238E27FC236}">
                  <a16:creationId xmlns:a16="http://schemas.microsoft.com/office/drawing/2014/main" id="{164C0DB6-513F-4A06-818E-BAF03302C2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3AD5821E-FF65-417A-92E8-8996839006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30">
              <a:extLst>
                <a:ext uri="{FF2B5EF4-FFF2-40B4-BE49-F238E27FC236}">
                  <a16:creationId xmlns:a16="http://schemas.microsoft.com/office/drawing/2014/main" id="{976EE177-E2B3-4BA7-80D0-9C363873E3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F221C1BF-B369-4E6E-87A9-FAB6E7C84925}"/>
              </a:ext>
            </a:extLst>
          </p:cNvPr>
          <p:cNvSpPr>
            <a:spLocks noGrp="1"/>
          </p:cNvSpPr>
          <p:nvPr>
            <p:ph type="title"/>
          </p:nvPr>
        </p:nvSpPr>
        <p:spPr>
          <a:xfrm>
            <a:off x="581192" y="4334837"/>
            <a:ext cx="7228412" cy="1140874"/>
          </a:xfrm>
        </p:spPr>
        <p:txBody>
          <a:bodyPr vert="horz" lIns="91440" tIns="45720" rIns="91440" bIns="45720" rtlCol="0" anchor="b">
            <a:normAutofit/>
          </a:bodyPr>
          <a:lstStyle/>
          <a:p>
            <a:r>
              <a:rPr lang="en-US" sz="3600" dirty="0">
                <a:solidFill>
                  <a:srgbClr val="FFFFFF"/>
                </a:solidFill>
              </a:rPr>
              <a:t>THE END</a:t>
            </a:r>
          </a:p>
        </p:txBody>
      </p:sp>
      <p:pic>
        <p:nvPicPr>
          <p:cNvPr id="12" name="Picture 11" descr="A picture containing sunset, sun, setting, tree&#10;&#10;Description automatically generated">
            <a:extLst>
              <a:ext uri="{FF2B5EF4-FFF2-40B4-BE49-F238E27FC236}">
                <a16:creationId xmlns:a16="http://schemas.microsoft.com/office/drawing/2014/main" id="{D509AE35-226E-4F2C-8A08-FC7E0E259BA2}"/>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1034" r="8627" b="-2"/>
          <a:stretch/>
        </p:blipFill>
        <p:spPr>
          <a:xfrm>
            <a:off x="4240937" y="641102"/>
            <a:ext cx="3703322" cy="3465902"/>
          </a:xfrm>
          <a:prstGeom prst="rect">
            <a:avLst/>
          </a:prstGeom>
        </p:spPr>
      </p:pic>
      <p:pic>
        <p:nvPicPr>
          <p:cNvPr id="6" name="Picture 5" descr="Calendar&#10;&#10;Description automatically generated">
            <a:extLst>
              <a:ext uri="{FF2B5EF4-FFF2-40B4-BE49-F238E27FC236}">
                <a16:creationId xmlns:a16="http://schemas.microsoft.com/office/drawing/2014/main" id="{EA1AE8C7-EA89-4918-9BDD-8EF72FF70F83}"/>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3026" r="15669" b="1"/>
          <a:stretch/>
        </p:blipFill>
        <p:spPr>
          <a:xfrm>
            <a:off x="8036245" y="641102"/>
            <a:ext cx="3702435" cy="3465902"/>
          </a:xfrm>
          <a:prstGeom prst="rect">
            <a:avLst/>
          </a:prstGeom>
        </p:spPr>
      </p:pic>
      <p:pic>
        <p:nvPicPr>
          <p:cNvPr id="8" name="Picture 7" descr="A picture containing text, transport&#10;&#10;Description automatically generated">
            <a:extLst>
              <a:ext uri="{FF2B5EF4-FFF2-40B4-BE49-F238E27FC236}">
                <a16:creationId xmlns:a16="http://schemas.microsoft.com/office/drawing/2014/main" id="{143749E3-717A-46DB-A5E5-BA17D1E65C4A}"/>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t="20965" r="-1" b="-1"/>
          <a:stretch/>
        </p:blipFill>
        <p:spPr>
          <a:xfrm>
            <a:off x="8035356" y="4195909"/>
            <a:ext cx="3702435" cy="2194656"/>
          </a:xfrm>
          <a:prstGeom prst="rect">
            <a:avLst/>
          </a:prstGeom>
        </p:spPr>
      </p:pic>
      <p:sp>
        <p:nvSpPr>
          <p:cNvPr id="3" name="TextBox 2">
            <a:extLst>
              <a:ext uri="{FF2B5EF4-FFF2-40B4-BE49-F238E27FC236}">
                <a16:creationId xmlns:a16="http://schemas.microsoft.com/office/drawing/2014/main" id="{9EDAA074-A9CA-4996-8CF3-26E74A14E170}"/>
              </a:ext>
            </a:extLst>
          </p:cNvPr>
          <p:cNvSpPr txBox="1"/>
          <p:nvPr/>
        </p:nvSpPr>
        <p:spPr>
          <a:xfrm>
            <a:off x="349537" y="5770"/>
            <a:ext cx="1548116" cy="461665"/>
          </a:xfrm>
          <a:prstGeom prst="rect">
            <a:avLst/>
          </a:prstGeom>
          <a:noFill/>
        </p:spPr>
        <p:txBody>
          <a:bodyPr wrap="none" rtlCol="0">
            <a:spAutoFit/>
          </a:bodyPr>
          <a:lstStyle/>
          <a:p>
            <a:r>
              <a:rPr lang="en-US" sz="1200" dirty="0"/>
              <a:t>Photo By:</a:t>
            </a:r>
            <a:br>
              <a:rPr lang="en-US" sz="1200" dirty="0"/>
            </a:br>
            <a:r>
              <a:rPr lang="en-US" sz="1200" dirty="0" err="1">
                <a:solidFill>
                  <a:schemeClr val="accent5"/>
                </a:solidFill>
                <a:hlinkClick r:id="rId10">
                  <a:extLst>
                    <a:ext uri="{A12FA001-AC4F-418D-AE19-62706E023703}">
                      <ahyp:hlinkClr xmlns:ahyp="http://schemas.microsoft.com/office/drawing/2018/hyperlinkcolor" val="tx"/>
                    </a:ext>
                  </a:extLst>
                </a:hlinkClick>
              </a:rPr>
              <a:t>CityNewsEverywhere</a:t>
            </a:r>
            <a:endParaRPr lang="en-US" sz="1200" dirty="0">
              <a:solidFill>
                <a:schemeClr val="accent5"/>
              </a:solidFill>
            </a:endParaRPr>
          </a:p>
        </p:txBody>
      </p:sp>
      <p:sp>
        <p:nvSpPr>
          <p:cNvPr id="4" name="TextBox 3">
            <a:extLst>
              <a:ext uri="{FF2B5EF4-FFF2-40B4-BE49-F238E27FC236}">
                <a16:creationId xmlns:a16="http://schemas.microsoft.com/office/drawing/2014/main" id="{AFE8E50D-85EE-4DC0-8DA5-C214612777F0}"/>
              </a:ext>
            </a:extLst>
          </p:cNvPr>
          <p:cNvSpPr txBox="1"/>
          <p:nvPr/>
        </p:nvSpPr>
        <p:spPr>
          <a:xfrm>
            <a:off x="4195398" y="-36136"/>
            <a:ext cx="893193" cy="523220"/>
          </a:xfrm>
          <a:prstGeom prst="rect">
            <a:avLst/>
          </a:prstGeom>
          <a:noFill/>
        </p:spPr>
        <p:txBody>
          <a:bodyPr wrap="none" rtlCol="0">
            <a:spAutoFit/>
          </a:bodyPr>
          <a:lstStyle/>
          <a:p>
            <a:r>
              <a:rPr lang="en-US" sz="1400" dirty="0"/>
              <a:t>Photo By:</a:t>
            </a:r>
            <a:br>
              <a:rPr lang="en-US" sz="1400" dirty="0"/>
            </a:br>
            <a:r>
              <a:rPr lang="en-US" sz="1400" dirty="0">
                <a:solidFill>
                  <a:schemeClr val="accent5"/>
                </a:solidFill>
                <a:hlinkClick r:id="rId5">
                  <a:extLst>
                    <a:ext uri="{A12FA001-AC4F-418D-AE19-62706E023703}">
                      <ahyp:hlinkClr xmlns:ahyp="http://schemas.microsoft.com/office/drawing/2018/hyperlinkcolor" val="tx"/>
                    </a:ext>
                  </a:extLst>
                </a:hlinkClick>
              </a:rPr>
              <a:t>Blogspot</a:t>
            </a:r>
            <a:endParaRPr lang="en-US" sz="1400" dirty="0">
              <a:solidFill>
                <a:schemeClr val="accent5"/>
              </a:solidFill>
            </a:endParaRPr>
          </a:p>
        </p:txBody>
      </p:sp>
      <p:sp>
        <p:nvSpPr>
          <p:cNvPr id="5" name="TextBox 4">
            <a:extLst>
              <a:ext uri="{FF2B5EF4-FFF2-40B4-BE49-F238E27FC236}">
                <a16:creationId xmlns:a16="http://schemas.microsoft.com/office/drawing/2014/main" id="{F84ECE8D-E2BE-464D-A0A0-DA3D366D3B58}"/>
              </a:ext>
            </a:extLst>
          </p:cNvPr>
          <p:cNvSpPr txBox="1"/>
          <p:nvPr/>
        </p:nvSpPr>
        <p:spPr>
          <a:xfrm>
            <a:off x="7944259" y="-36136"/>
            <a:ext cx="1384225" cy="523220"/>
          </a:xfrm>
          <a:prstGeom prst="rect">
            <a:avLst/>
          </a:prstGeom>
          <a:noFill/>
        </p:spPr>
        <p:txBody>
          <a:bodyPr wrap="none" rtlCol="0">
            <a:spAutoFit/>
          </a:bodyPr>
          <a:lstStyle/>
          <a:p>
            <a:r>
              <a:rPr lang="en-US" sz="1400" dirty="0"/>
              <a:t>Photo By:</a:t>
            </a:r>
            <a:br>
              <a:rPr lang="en-US" sz="1400" dirty="0"/>
            </a:br>
            <a:r>
              <a:rPr lang="en-US" sz="1400" dirty="0">
                <a:solidFill>
                  <a:schemeClr val="accent5"/>
                </a:solidFill>
                <a:hlinkClick r:id="rId7">
                  <a:extLst>
                    <a:ext uri="{A12FA001-AC4F-418D-AE19-62706E023703}">
                      <ahyp:hlinkClr xmlns:ahyp="http://schemas.microsoft.com/office/drawing/2018/hyperlinkcolor" val="tx"/>
                    </a:ext>
                  </a:extLst>
                </a:hlinkClick>
              </a:rPr>
              <a:t>Money Crashers</a:t>
            </a:r>
            <a:endParaRPr lang="en-US" sz="1400" dirty="0">
              <a:solidFill>
                <a:schemeClr val="accent5"/>
              </a:solidFill>
            </a:endParaRPr>
          </a:p>
        </p:txBody>
      </p:sp>
      <p:sp>
        <p:nvSpPr>
          <p:cNvPr id="7" name="TextBox 6">
            <a:extLst>
              <a:ext uri="{FF2B5EF4-FFF2-40B4-BE49-F238E27FC236}">
                <a16:creationId xmlns:a16="http://schemas.microsoft.com/office/drawing/2014/main" id="{7B268409-C010-4772-9ADB-BA3F8B082DA5}"/>
              </a:ext>
            </a:extLst>
          </p:cNvPr>
          <p:cNvSpPr txBox="1"/>
          <p:nvPr/>
        </p:nvSpPr>
        <p:spPr>
          <a:xfrm>
            <a:off x="6362736" y="5839453"/>
            <a:ext cx="1581523" cy="523220"/>
          </a:xfrm>
          <a:prstGeom prst="rect">
            <a:avLst/>
          </a:prstGeom>
          <a:noFill/>
        </p:spPr>
        <p:txBody>
          <a:bodyPr wrap="none" rtlCol="0">
            <a:spAutoFit/>
          </a:bodyPr>
          <a:lstStyle/>
          <a:p>
            <a:pPr algn="r"/>
            <a:r>
              <a:rPr lang="en-US" sz="1400" dirty="0">
                <a:solidFill>
                  <a:schemeClr val="bg1"/>
                </a:solidFill>
              </a:rPr>
              <a:t>Photo By:</a:t>
            </a:r>
            <a:br>
              <a:rPr lang="en-US" sz="1400" dirty="0">
                <a:solidFill>
                  <a:schemeClr val="bg1"/>
                </a:solidFill>
              </a:rPr>
            </a:br>
            <a:r>
              <a:rPr lang="en-US" sz="1400" dirty="0">
                <a:solidFill>
                  <a:schemeClr val="accent5"/>
                </a:solidFill>
                <a:hlinkClick r:id="rId9">
                  <a:extLst>
                    <a:ext uri="{A12FA001-AC4F-418D-AE19-62706E023703}">
                      <ahyp:hlinkClr xmlns:ahyp="http://schemas.microsoft.com/office/drawing/2018/hyperlinkcolor" val="tx"/>
                    </a:ext>
                  </a:extLst>
                </a:hlinkClick>
              </a:rPr>
              <a:t>Walk The Tow Path</a:t>
            </a:r>
            <a:endParaRPr lang="en-US" sz="1400" dirty="0">
              <a:solidFill>
                <a:schemeClr val="accent5"/>
              </a:solidFill>
            </a:endParaRPr>
          </a:p>
        </p:txBody>
      </p:sp>
    </p:spTree>
    <p:extLst>
      <p:ext uri="{BB962C8B-B14F-4D97-AF65-F5344CB8AC3E}">
        <p14:creationId xmlns:p14="http://schemas.microsoft.com/office/powerpoint/2010/main" val="1137449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sunset, sky, sun, outdoor&#10;&#10;Description automatically generated">
            <a:extLst>
              <a:ext uri="{FF2B5EF4-FFF2-40B4-BE49-F238E27FC236}">
                <a16:creationId xmlns:a16="http://schemas.microsoft.com/office/drawing/2014/main" id="{FB5357C3-2125-4707-9D61-FF581BF06CAB}"/>
              </a:ext>
            </a:extLst>
          </p:cNvPr>
          <p:cNvPicPr>
            <a:picLocks noChangeAspect="1"/>
          </p:cNvPicPr>
          <p:nvPr/>
        </p:nvPicPr>
        <p:blipFill rotWithShape="1">
          <a:blip r:embed="rId2">
            <a:alphaModFix amt="2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40"/>
          <a:stretch/>
        </p:blipFill>
        <p:spPr>
          <a:xfrm>
            <a:off x="20" y="2754"/>
            <a:ext cx="12191980" cy="6855246"/>
          </a:xfrm>
          <a:prstGeom prst="rect">
            <a:avLst/>
          </a:prstGeom>
        </p:spPr>
      </p:pic>
      <p:sp>
        <p:nvSpPr>
          <p:cNvPr id="2" name="Title 1">
            <a:extLst>
              <a:ext uri="{FF2B5EF4-FFF2-40B4-BE49-F238E27FC236}">
                <a16:creationId xmlns:a16="http://schemas.microsoft.com/office/drawing/2014/main" id="{2A3F19D8-8DAC-46A0-AB14-D2C9232BB6B2}"/>
              </a:ext>
            </a:extLst>
          </p:cNvPr>
          <p:cNvSpPr>
            <a:spLocks noGrp="1"/>
          </p:cNvSpPr>
          <p:nvPr>
            <p:ph type="title"/>
          </p:nvPr>
        </p:nvSpPr>
        <p:spPr>
          <a:xfrm>
            <a:off x="509257" y="580606"/>
            <a:ext cx="11173486" cy="1159365"/>
          </a:xfrm>
        </p:spPr>
        <p:txBody>
          <a:bodyPr>
            <a:normAutofit fontScale="90000"/>
          </a:bodyPr>
          <a:lstStyle/>
          <a:p>
            <a:r>
              <a:rPr lang="en-US" sz="4000" dirty="0">
                <a:solidFill>
                  <a:schemeClr val="tx1"/>
                </a:solidFill>
              </a:rPr>
              <a:t>The Origins Of Christmas; the winter solstice</a:t>
            </a:r>
          </a:p>
        </p:txBody>
      </p:sp>
      <p:sp>
        <p:nvSpPr>
          <p:cNvPr id="3" name="Content Placeholder 2">
            <a:extLst>
              <a:ext uri="{FF2B5EF4-FFF2-40B4-BE49-F238E27FC236}">
                <a16:creationId xmlns:a16="http://schemas.microsoft.com/office/drawing/2014/main" id="{C855B954-FA90-41F0-9BF9-5A88053BC4A8}"/>
              </a:ext>
            </a:extLst>
          </p:cNvPr>
          <p:cNvSpPr>
            <a:spLocks noGrp="1"/>
          </p:cNvSpPr>
          <p:nvPr>
            <p:ph idx="1"/>
          </p:nvPr>
        </p:nvSpPr>
        <p:spPr>
          <a:xfrm>
            <a:off x="437322" y="1868557"/>
            <a:ext cx="11754658" cy="4863547"/>
          </a:xfrm>
        </p:spPr>
        <p:txBody>
          <a:bodyPr>
            <a:normAutofit/>
          </a:bodyPr>
          <a:lstStyle/>
          <a:p>
            <a:pPr>
              <a:lnSpc>
                <a:spcPct val="101000"/>
              </a:lnSpc>
            </a:pPr>
            <a:r>
              <a:rPr lang="en-US" sz="2000" dirty="0">
                <a:solidFill>
                  <a:schemeClr val="tx1"/>
                </a:solidFill>
              </a:rPr>
              <a:t>Astronomically, the winter solstice is around December 21</a:t>
            </a:r>
            <a:r>
              <a:rPr lang="en-US" sz="2000" baseline="30000" dirty="0">
                <a:solidFill>
                  <a:schemeClr val="tx1"/>
                </a:solidFill>
              </a:rPr>
              <a:t>st</a:t>
            </a:r>
            <a:r>
              <a:rPr lang="en-US" sz="2000" dirty="0">
                <a:solidFill>
                  <a:schemeClr val="tx1"/>
                </a:solidFill>
              </a:rPr>
              <a:t> or December 22</a:t>
            </a:r>
            <a:r>
              <a:rPr lang="en-US" sz="2000" baseline="30000" dirty="0">
                <a:solidFill>
                  <a:schemeClr val="tx1"/>
                </a:solidFill>
              </a:rPr>
              <a:t>nd</a:t>
            </a:r>
            <a:r>
              <a:rPr lang="en-US" sz="2000" dirty="0">
                <a:solidFill>
                  <a:schemeClr val="tx1"/>
                </a:solidFill>
              </a:rPr>
              <a:t>, but the naked eye can’t distinguish the return of the sun until December 25</a:t>
            </a:r>
            <a:r>
              <a:rPr lang="en-US" sz="2000" baseline="30000" dirty="0">
                <a:solidFill>
                  <a:schemeClr val="tx1"/>
                </a:solidFill>
              </a:rPr>
              <a:t>th</a:t>
            </a:r>
            <a:r>
              <a:rPr lang="en-US" sz="2000" dirty="0">
                <a:solidFill>
                  <a:schemeClr val="tx1"/>
                </a:solidFill>
              </a:rPr>
              <a:t>.</a:t>
            </a:r>
          </a:p>
          <a:p>
            <a:pPr>
              <a:lnSpc>
                <a:spcPct val="101000"/>
              </a:lnSpc>
            </a:pPr>
            <a:r>
              <a:rPr lang="en-US" sz="2000" dirty="0">
                <a:solidFill>
                  <a:schemeClr val="tx1"/>
                </a:solidFill>
              </a:rPr>
              <a:t>So, the 25</a:t>
            </a:r>
            <a:r>
              <a:rPr lang="en-US" sz="2000" baseline="30000" dirty="0">
                <a:solidFill>
                  <a:schemeClr val="tx1"/>
                </a:solidFill>
              </a:rPr>
              <a:t>th</a:t>
            </a:r>
            <a:r>
              <a:rPr lang="en-US" sz="2000" dirty="0">
                <a:solidFill>
                  <a:schemeClr val="tx1"/>
                </a:solidFill>
              </a:rPr>
              <a:t> of December was considered the birthday of the sun to the ancients.</a:t>
            </a:r>
          </a:p>
          <a:p>
            <a:pPr>
              <a:lnSpc>
                <a:spcPct val="101000"/>
              </a:lnSpc>
            </a:pPr>
            <a:r>
              <a:rPr lang="en-US" sz="2000" dirty="0">
                <a:solidFill>
                  <a:schemeClr val="tx1"/>
                </a:solidFill>
              </a:rPr>
              <a:t>Because the sun seemed to stop in the sky, sun worshippers wanted to make the sun continue its movement.</a:t>
            </a:r>
          </a:p>
          <a:p>
            <a:pPr marL="0" indent="0">
              <a:lnSpc>
                <a:spcPct val="101000"/>
              </a:lnSpc>
              <a:buNone/>
            </a:pPr>
            <a:r>
              <a:rPr lang="en-US" sz="2000" b="1" dirty="0">
                <a:solidFill>
                  <a:schemeClr val="tx1"/>
                </a:solidFill>
              </a:rPr>
              <a:t>And God </a:t>
            </a:r>
            <a:r>
              <a:rPr lang="en-US" sz="2000" b="1" dirty="0" err="1">
                <a:solidFill>
                  <a:schemeClr val="tx1"/>
                </a:solidFill>
              </a:rPr>
              <a:t>spake</a:t>
            </a:r>
            <a:r>
              <a:rPr lang="en-US" sz="2000" b="1" dirty="0">
                <a:solidFill>
                  <a:schemeClr val="tx1"/>
                </a:solidFill>
              </a:rPr>
              <a:t> all these words, saying, I am the LORD thy God, which have brought thee out of the land of Egypt, out of the house of bondage. Thou shalt have no other gods before me. </a:t>
            </a:r>
          </a:p>
          <a:p>
            <a:pPr marL="0" indent="0">
              <a:buNone/>
            </a:pPr>
            <a:r>
              <a:rPr lang="en-US" sz="2000" dirty="0">
                <a:solidFill>
                  <a:schemeClr val="tx1"/>
                </a:solidFill>
              </a:rPr>
              <a:t>                																	</a:t>
            </a:r>
            <a:r>
              <a:rPr lang="en-US" sz="2000" b="1" dirty="0">
                <a:solidFill>
                  <a:schemeClr val="tx1"/>
                </a:solidFill>
              </a:rPr>
              <a:t>- Exodus 20:1-3</a:t>
            </a:r>
          </a:p>
          <a:p>
            <a:r>
              <a:rPr lang="en-US" sz="2000" dirty="0">
                <a:solidFill>
                  <a:schemeClr val="tx1"/>
                </a:solidFill>
              </a:rPr>
              <a:t>This scripture shows us that we are not worship any false gods, we must only worship GOD. Therefore, in celebrating Christmas and celebrating its origins, you are worshiping a false god, the ‘god of the sun’ and disobeying GOD.</a:t>
            </a:r>
          </a:p>
        </p:txBody>
      </p:sp>
      <p:sp>
        <p:nvSpPr>
          <p:cNvPr id="4" name="TextBox 3">
            <a:extLst>
              <a:ext uri="{FF2B5EF4-FFF2-40B4-BE49-F238E27FC236}">
                <a16:creationId xmlns:a16="http://schemas.microsoft.com/office/drawing/2014/main" id="{C775C462-96B5-4CAC-9D19-0E2225012681}"/>
              </a:ext>
            </a:extLst>
          </p:cNvPr>
          <p:cNvSpPr txBox="1"/>
          <p:nvPr/>
        </p:nvSpPr>
        <p:spPr>
          <a:xfrm>
            <a:off x="10502153" y="6148721"/>
            <a:ext cx="1582484" cy="646331"/>
          </a:xfrm>
          <a:prstGeom prst="rect">
            <a:avLst/>
          </a:prstGeom>
          <a:noFill/>
        </p:spPr>
        <p:txBody>
          <a:bodyPr wrap="none" rtlCol="0">
            <a:spAutoFit/>
          </a:bodyPr>
          <a:lstStyle/>
          <a:p>
            <a:r>
              <a:rPr lang="en-US" dirty="0"/>
              <a:t>Photo By:</a:t>
            </a:r>
            <a:br>
              <a:rPr lang="en-US" dirty="0"/>
            </a:br>
            <a:r>
              <a:rPr lang="en-US" dirty="0" err="1">
                <a:hlinkClick r:id="rId3"/>
              </a:rPr>
              <a:t>AlfieAesthetics</a:t>
            </a:r>
            <a:endParaRPr lang="en-US" dirty="0"/>
          </a:p>
        </p:txBody>
      </p:sp>
    </p:spTree>
    <p:extLst>
      <p:ext uri="{BB962C8B-B14F-4D97-AF65-F5344CB8AC3E}">
        <p14:creationId xmlns:p14="http://schemas.microsoft.com/office/powerpoint/2010/main" val="33894766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38763D5-53A8-4A1C-BF3E-D72BABF53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29C1AC8-14B6-4DAC-969F-D8BD15B4EAED}"/>
              </a:ext>
            </a:extLst>
          </p:cNvPr>
          <p:cNvPicPr>
            <a:picLocks noChangeAspect="1"/>
          </p:cNvPicPr>
          <p:nvPr/>
        </p:nvPicPr>
        <p:blipFill rotWithShape="1">
          <a:blip r:embed="rId2">
            <a:alphaModFix amt="85000"/>
            <a:extLst>
              <a:ext uri="{BEBA8EAE-BF5A-486C-A8C5-ECC9F3942E4B}">
                <a14:imgProps xmlns:a14="http://schemas.microsoft.com/office/drawing/2010/main">
                  <a14:imgLayer r:embed="rId3">
                    <a14:imgEffect>
                      <a14:colorTemperature colorTemp="5300"/>
                    </a14:imgEffect>
                    <a14:imgEffect>
                      <a14:saturation sat="66000"/>
                    </a14:imgEffect>
                    <a14:imgEffect>
                      <a14:brightnessContrast bright="-40000" contras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t="21875" b="21875"/>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EEBEB7E8-4B64-490D-A83D-540AD0C72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A3F19D8-8DAC-46A0-AB14-D2C9232BB6B2}"/>
              </a:ext>
            </a:extLst>
          </p:cNvPr>
          <p:cNvSpPr>
            <a:spLocks noGrp="1"/>
          </p:cNvSpPr>
          <p:nvPr>
            <p:ph type="title"/>
          </p:nvPr>
        </p:nvSpPr>
        <p:spPr>
          <a:xfrm>
            <a:off x="581192" y="702156"/>
            <a:ext cx="11029616" cy="1013800"/>
          </a:xfrm>
        </p:spPr>
        <p:txBody>
          <a:bodyPr>
            <a:normAutofit/>
          </a:bodyPr>
          <a:lstStyle/>
          <a:p>
            <a:r>
              <a:rPr lang="en-US"/>
              <a:t>The origins of Christmas; Human Sacrifice</a:t>
            </a:r>
          </a:p>
        </p:txBody>
      </p:sp>
      <p:grpSp>
        <p:nvGrpSpPr>
          <p:cNvPr id="22" name="Group 21">
            <a:extLst>
              <a:ext uri="{FF2B5EF4-FFF2-40B4-BE49-F238E27FC236}">
                <a16:creationId xmlns:a16="http://schemas.microsoft.com/office/drawing/2014/main" id="{64AFD253-126B-4FAA-94E2-29EEBBD2E3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3" name="Rectangle 22">
              <a:extLst>
                <a:ext uri="{FF2B5EF4-FFF2-40B4-BE49-F238E27FC236}">
                  <a16:creationId xmlns:a16="http://schemas.microsoft.com/office/drawing/2014/main" id="{061302C2-B252-4CB4-92F9-D92856888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4861A19A-3473-4808-B777-ACCD70131D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A224BB11-D0CC-4362-B571-4EC972FE3B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3" name="Content Placeholder 2">
            <a:extLst>
              <a:ext uri="{FF2B5EF4-FFF2-40B4-BE49-F238E27FC236}">
                <a16:creationId xmlns:a16="http://schemas.microsoft.com/office/drawing/2014/main" id="{C855B954-FA90-41F0-9BF9-5A88053BC4A8}"/>
              </a:ext>
            </a:extLst>
          </p:cNvPr>
          <p:cNvSpPr>
            <a:spLocks noGrp="1"/>
          </p:cNvSpPr>
          <p:nvPr>
            <p:ph idx="1"/>
          </p:nvPr>
        </p:nvSpPr>
        <p:spPr>
          <a:xfrm>
            <a:off x="440286" y="1891454"/>
            <a:ext cx="11632444" cy="4867155"/>
          </a:xfrm>
        </p:spPr>
        <p:txBody>
          <a:bodyPr>
            <a:normAutofit lnSpcReduction="10000"/>
          </a:bodyPr>
          <a:lstStyle/>
          <a:p>
            <a:pPr>
              <a:lnSpc>
                <a:spcPct val="90000"/>
              </a:lnSpc>
            </a:pPr>
            <a:r>
              <a:rPr lang="en-US" dirty="0">
                <a:solidFill>
                  <a:schemeClr val="bg1"/>
                </a:solidFill>
              </a:rPr>
              <a:t>Human sacrifice began to be practiced with the belief that it ‘re-energized’ the sun with the life of the sacrificed.</a:t>
            </a:r>
            <a:endParaRPr lang="en-US" b="1" dirty="0">
              <a:solidFill>
                <a:schemeClr val="bg1"/>
              </a:solidFill>
            </a:endParaRPr>
          </a:p>
          <a:p>
            <a:pPr marL="0" indent="0">
              <a:lnSpc>
                <a:spcPct val="90000"/>
              </a:lnSpc>
              <a:buNone/>
            </a:pPr>
            <a:r>
              <a:rPr lang="en-US" b="1" dirty="0">
                <a:solidFill>
                  <a:schemeClr val="bg1"/>
                </a:solidFill>
              </a:rPr>
              <a:t>Thou shalt not do so unto the LORD thy God: for every abomination to the LORD, which he </a:t>
            </a:r>
            <a:r>
              <a:rPr lang="en-US" b="1" dirty="0" err="1">
                <a:solidFill>
                  <a:schemeClr val="bg1"/>
                </a:solidFill>
              </a:rPr>
              <a:t>hateth</a:t>
            </a:r>
            <a:r>
              <a:rPr lang="en-US" b="1" dirty="0">
                <a:solidFill>
                  <a:schemeClr val="bg1"/>
                </a:solidFill>
              </a:rPr>
              <a:t>, have they done unto their gods; for even their sons and their daughters they have burnt in the fire to their gods.</a:t>
            </a:r>
          </a:p>
          <a:p>
            <a:pPr marL="0" indent="0">
              <a:lnSpc>
                <a:spcPct val="90000"/>
              </a:lnSpc>
              <a:buNone/>
            </a:pPr>
            <a:r>
              <a:rPr lang="en-US" b="1" dirty="0">
                <a:solidFill>
                  <a:schemeClr val="bg1"/>
                </a:solidFill>
              </a:rPr>
              <a:t>																				- Deuteronomy 12:31</a:t>
            </a:r>
          </a:p>
          <a:p>
            <a:pPr>
              <a:lnSpc>
                <a:spcPct val="90000"/>
              </a:lnSpc>
            </a:pPr>
            <a:r>
              <a:rPr lang="en-US" dirty="0">
                <a:solidFill>
                  <a:schemeClr val="bg1"/>
                </a:solidFill>
              </a:rPr>
              <a:t>As we can see from this verse, GOD commands us that we are not to sacrifice our children to false gods. So, again we can see another instance of blatant disobedience to GOD’s laws in celebrating Christmas.</a:t>
            </a:r>
          </a:p>
          <a:p>
            <a:pPr>
              <a:lnSpc>
                <a:spcPct val="90000"/>
              </a:lnSpc>
            </a:pPr>
            <a:r>
              <a:rPr lang="en-US" dirty="0">
                <a:solidFill>
                  <a:schemeClr val="bg1"/>
                </a:solidFill>
              </a:rPr>
              <a:t>One of the ancient European names of Christmas was </a:t>
            </a:r>
            <a:r>
              <a:rPr lang="en-US" dirty="0" err="1">
                <a:solidFill>
                  <a:schemeClr val="bg1"/>
                </a:solidFill>
              </a:rPr>
              <a:t>Midvinterblot</a:t>
            </a:r>
            <a:r>
              <a:rPr lang="en-US" dirty="0">
                <a:solidFill>
                  <a:schemeClr val="bg1"/>
                </a:solidFill>
              </a:rPr>
              <a:t>, meaning “midwinter blood” or “midwinter sacrifice”.</a:t>
            </a:r>
          </a:p>
          <a:p>
            <a:pPr>
              <a:lnSpc>
                <a:spcPct val="90000"/>
              </a:lnSpc>
            </a:pPr>
            <a:r>
              <a:rPr lang="en-US" dirty="0">
                <a:solidFill>
                  <a:schemeClr val="bg1"/>
                </a:solidFill>
              </a:rPr>
              <a:t>The ancient people practiced rituals with self-mutilation, torture, and mass human sacrifice because they believed that the heavenly bodies required human assistance.</a:t>
            </a:r>
            <a:endParaRPr lang="en-US" b="1" dirty="0">
              <a:solidFill>
                <a:schemeClr val="bg1"/>
              </a:solidFill>
            </a:endParaRPr>
          </a:p>
          <a:p>
            <a:pPr marL="0" indent="0">
              <a:lnSpc>
                <a:spcPct val="90000"/>
              </a:lnSpc>
              <a:buNone/>
            </a:pPr>
            <a:r>
              <a:rPr lang="en-US" b="1" dirty="0">
                <a:solidFill>
                  <a:schemeClr val="bg1"/>
                </a:solidFill>
              </a:rPr>
              <a:t>Ye shall not make any cuttings in your flesh for the dead, nor print any marks upon you: I am the LORD.</a:t>
            </a:r>
          </a:p>
          <a:p>
            <a:pPr marL="0" indent="0">
              <a:lnSpc>
                <a:spcPct val="90000"/>
              </a:lnSpc>
              <a:buNone/>
            </a:pPr>
            <a:r>
              <a:rPr lang="en-US" b="1" dirty="0">
                <a:solidFill>
                  <a:schemeClr val="bg1"/>
                </a:solidFill>
              </a:rPr>
              <a:t>																			- Leviticus 19:28</a:t>
            </a:r>
          </a:p>
          <a:p>
            <a:pPr>
              <a:lnSpc>
                <a:spcPct val="90000"/>
              </a:lnSpc>
            </a:pPr>
            <a:r>
              <a:rPr lang="en-US" dirty="0">
                <a:solidFill>
                  <a:schemeClr val="bg1"/>
                </a:solidFill>
              </a:rPr>
              <a:t>This scripture shows us that we are not to cuts and mark our bodies. However, this is precisely what the ancients did in rituals. It is important to remember that celebrating Christmas is also celebrating its pagan roots that defy GOD’s words.</a:t>
            </a:r>
          </a:p>
          <a:p>
            <a:pPr>
              <a:lnSpc>
                <a:spcPct val="90000"/>
              </a:lnSpc>
            </a:pPr>
            <a:r>
              <a:rPr lang="en-US" sz="1800" dirty="0">
                <a:solidFill>
                  <a:schemeClr val="bg1"/>
                </a:solidFill>
              </a:rPr>
              <a:t>In one day, over 10,000 Aztec children were sacrificed at the Temple of the Sun.</a:t>
            </a:r>
          </a:p>
        </p:txBody>
      </p:sp>
      <p:sp>
        <p:nvSpPr>
          <p:cNvPr id="4" name="TextBox 3">
            <a:extLst>
              <a:ext uri="{FF2B5EF4-FFF2-40B4-BE49-F238E27FC236}">
                <a16:creationId xmlns:a16="http://schemas.microsoft.com/office/drawing/2014/main" id="{CC700661-A157-4486-819D-EB219AC205F4}"/>
              </a:ext>
            </a:extLst>
          </p:cNvPr>
          <p:cNvSpPr txBox="1"/>
          <p:nvPr/>
        </p:nvSpPr>
        <p:spPr>
          <a:xfrm>
            <a:off x="9581304" y="639946"/>
            <a:ext cx="2237728" cy="584775"/>
          </a:xfrm>
          <a:prstGeom prst="rect">
            <a:avLst/>
          </a:prstGeom>
          <a:noFill/>
        </p:spPr>
        <p:txBody>
          <a:bodyPr wrap="none" rtlCol="0">
            <a:spAutoFit/>
          </a:bodyPr>
          <a:lstStyle/>
          <a:p>
            <a:r>
              <a:rPr lang="en-US" sz="1600" dirty="0">
                <a:solidFill>
                  <a:schemeClr val="bg1"/>
                </a:solidFill>
              </a:rPr>
              <a:t>Photo By:</a:t>
            </a:r>
            <a:br>
              <a:rPr lang="en-US" sz="1600" dirty="0">
                <a:solidFill>
                  <a:schemeClr val="bg1"/>
                </a:solidFill>
              </a:rPr>
            </a:br>
            <a:r>
              <a:rPr lang="en-US" sz="1600" dirty="0">
                <a:solidFill>
                  <a:schemeClr val="accent3">
                    <a:lumMod val="40000"/>
                    <a:lumOff val="60000"/>
                  </a:schemeClr>
                </a:solidFill>
                <a:hlinkClick r:id="rId4">
                  <a:extLst>
                    <a:ext uri="{A12FA001-AC4F-418D-AE19-62706E023703}">
                      <ahyp:hlinkClr xmlns:ahyp="http://schemas.microsoft.com/office/drawing/2018/hyperlinkcolor" val="tx"/>
                    </a:ext>
                  </a:extLst>
                </a:hlinkClick>
              </a:rPr>
              <a:t>The Grandma’s Logbook</a:t>
            </a:r>
            <a:endParaRPr lang="en-US" sz="1600" dirty="0">
              <a:solidFill>
                <a:schemeClr val="accent3">
                  <a:lumMod val="40000"/>
                  <a:lumOff val="60000"/>
                </a:schemeClr>
              </a:solidFill>
            </a:endParaRPr>
          </a:p>
        </p:txBody>
      </p:sp>
    </p:spTree>
    <p:extLst>
      <p:ext uri="{BB962C8B-B14F-4D97-AF65-F5344CB8AC3E}">
        <p14:creationId xmlns:p14="http://schemas.microsoft.com/office/powerpoint/2010/main" val="316152552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46756A0-169E-4009-8AC9-409A0BCD1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D4EE5E-3536-4E4A-94D7-C23C45EA18DB}"/>
              </a:ext>
            </a:extLst>
          </p:cNvPr>
          <p:cNvSpPr>
            <a:spLocks noGrp="1"/>
          </p:cNvSpPr>
          <p:nvPr>
            <p:ph type="title"/>
          </p:nvPr>
        </p:nvSpPr>
        <p:spPr>
          <a:xfrm>
            <a:off x="4382724" y="702156"/>
            <a:ext cx="7225075" cy="1013800"/>
          </a:xfrm>
        </p:spPr>
        <p:txBody>
          <a:bodyPr>
            <a:normAutofit/>
          </a:bodyPr>
          <a:lstStyle/>
          <a:p>
            <a:r>
              <a:rPr lang="en-US">
                <a:solidFill>
                  <a:schemeClr val="accent1"/>
                </a:solidFill>
              </a:rPr>
              <a:t>ORIGINS OF CHRISTMAS</a:t>
            </a:r>
          </a:p>
        </p:txBody>
      </p:sp>
      <p:grpSp>
        <p:nvGrpSpPr>
          <p:cNvPr id="16" name="Group 15">
            <a:extLst>
              <a:ext uri="{FF2B5EF4-FFF2-40B4-BE49-F238E27FC236}">
                <a16:creationId xmlns:a16="http://schemas.microsoft.com/office/drawing/2014/main" id="{8DA5272E-356E-4D7D-B886-BEE51A4904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7" name="Rectangle 16">
              <a:extLst>
                <a:ext uri="{FF2B5EF4-FFF2-40B4-BE49-F238E27FC236}">
                  <a16:creationId xmlns:a16="http://schemas.microsoft.com/office/drawing/2014/main" id="{FE49D30A-2351-477E-A23D-629AAD5E20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33534C71-C386-468E-A2C6-1516BD815A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D923AC6D-8A92-433A-A789-92BA2F847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8" name="Picture 7" descr="A statue of a person holding a baby&#10;&#10;Description automatically generated with low confidence">
            <a:extLst>
              <a:ext uri="{FF2B5EF4-FFF2-40B4-BE49-F238E27FC236}">
                <a16:creationId xmlns:a16="http://schemas.microsoft.com/office/drawing/2014/main" id="{8C42B552-AC5C-4086-9557-9B4247C75AD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69" r="-1" b="53864"/>
          <a:stretch/>
        </p:blipFill>
        <p:spPr>
          <a:xfrm>
            <a:off x="446534" y="641102"/>
            <a:ext cx="3702877" cy="2828500"/>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93B7E6BF-14F4-467E-9C2A-1AD27C46212A}"/>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5111" r="1" b="48224"/>
          <a:stretch/>
        </p:blipFill>
        <p:spPr>
          <a:xfrm>
            <a:off x="446534" y="3562063"/>
            <a:ext cx="3702877" cy="2828501"/>
          </a:xfrm>
          <a:prstGeom prst="rect">
            <a:avLst/>
          </a:prstGeom>
        </p:spPr>
      </p:pic>
      <p:sp>
        <p:nvSpPr>
          <p:cNvPr id="3" name="Content Placeholder 2">
            <a:extLst>
              <a:ext uri="{FF2B5EF4-FFF2-40B4-BE49-F238E27FC236}">
                <a16:creationId xmlns:a16="http://schemas.microsoft.com/office/drawing/2014/main" id="{BE032C1B-4AE8-4B30-8ADA-DB9335C2C142}"/>
              </a:ext>
            </a:extLst>
          </p:cNvPr>
          <p:cNvSpPr>
            <a:spLocks noGrp="1"/>
          </p:cNvSpPr>
          <p:nvPr>
            <p:ph idx="1"/>
          </p:nvPr>
        </p:nvSpPr>
        <p:spPr>
          <a:xfrm>
            <a:off x="4382726" y="1896533"/>
            <a:ext cx="7225074" cy="3962266"/>
          </a:xfrm>
        </p:spPr>
        <p:txBody>
          <a:bodyPr>
            <a:normAutofit/>
          </a:bodyPr>
          <a:lstStyle/>
          <a:p>
            <a:r>
              <a:rPr lang="en-US" dirty="0"/>
              <a:t>In Ancient Egypt, Egyptians worshipped the false sun god, Ra. Like the beliefs of the Mayans, Egyptians believed that during winter, Ra became ill, but began to heal at the winter solstice. They celebrated his healing by decorating their homes with green palm rushed, symbolic of triumph over death.</a:t>
            </a:r>
          </a:p>
          <a:p>
            <a:r>
              <a:rPr lang="en-US" dirty="0"/>
              <a:t>In Rome, Romans celebrated Saturnalia in honor of Saturn, the false god of agriculture. To celebrate the upcoming harvest and springtime, the Romans decked homes and temples with evergreen boughs.</a:t>
            </a:r>
          </a:p>
          <a:p>
            <a:r>
              <a:rPr lang="en-US" dirty="0"/>
              <a:t>Druids, the priests of the ancient Celts in Northern Europe, decked their temples with evergreen boughs to symbolize everlasting life. </a:t>
            </a:r>
          </a:p>
          <a:p>
            <a:r>
              <a:rPr lang="en-US" dirty="0"/>
              <a:t>Vikings in Scandinavia worshipped the false sun god Balder and set the evergreen tree as his special plant.</a:t>
            </a:r>
          </a:p>
        </p:txBody>
      </p:sp>
      <p:sp>
        <p:nvSpPr>
          <p:cNvPr id="10" name="TextBox 9">
            <a:extLst>
              <a:ext uri="{FF2B5EF4-FFF2-40B4-BE49-F238E27FC236}">
                <a16:creationId xmlns:a16="http://schemas.microsoft.com/office/drawing/2014/main" id="{B45CCFAE-26DD-46CC-AA1E-5B8D125761C8}"/>
              </a:ext>
            </a:extLst>
          </p:cNvPr>
          <p:cNvSpPr txBox="1"/>
          <p:nvPr/>
        </p:nvSpPr>
        <p:spPr>
          <a:xfrm>
            <a:off x="10685176" y="548640"/>
            <a:ext cx="1506382" cy="830997"/>
          </a:xfrm>
          <a:prstGeom prst="rect">
            <a:avLst/>
          </a:prstGeom>
          <a:noFill/>
        </p:spPr>
        <p:txBody>
          <a:bodyPr wrap="square" rtlCol="0">
            <a:spAutoFit/>
          </a:bodyPr>
          <a:lstStyle/>
          <a:p>
            <a:r>
              <a:rPr lang="en-US" sz="1600" dirty="0"/>
              <a:t>Photo By: </a:t>
            </a:r>
          </a:p>
          <a:p>
            <a:r>
              <a:rPr lang="en-US" sz="1600" dirty="0">
                <a:hlinkClick r:id="rId3"/>
              </a:rPr>
              <a:t>The J. Paul Getty Museum</a:t>
            </a:r>
            <a:endParaRPr lang="en-US" sz="1600" dirty="0"/>
          </a:p>
        </p:txBody>
      </p:sp>
      <p:sp>
        <p:nvSpPr>
          <p:cNvPr id="11" name="TextBox 10">
            <a:extLst>
              <a:ext uri="{FF2B5EF4-FFF2-40B4-BE49-F238E27FC236}">
                <a16:creationId xmlns:a16="http://schemas.microsoft.com/office/drawing/2014/main" id="{E399FA08-1A6C-490A-B240-E663CF04BDE9}"/>
              </a:ext>
            </a:extLst>
          </p:cNvPr>
          <p:cNvSpPr txBox="1"/>
          <p:nvPr/>
        </p:nvSpPr>
        <p:spPr>
          <a:xfrm>
            <a:off x="10650752" y="6148997"/>
            <a:ext cx="1540806" cy="584775"/>
          </a:xfrm>
          <a:prstGeom prst="rect">
            <a:avLst/>
          </a:prstGeom>
          <a:noFill/>
        </p:spPr>
        <p:txBody>
          <a:bodyPr wrap="none" rtlCol="0">
            <a:spAutoFit/>
          </a:bodyPr>
          <a:lstStyle/>
          <a:p>
            <a:r>
              <a:rPr lang="en-US" sz="1600" dirty="0"/>
              <a:t>Photo By:</a:t>
            </a:r>
            <a:br>
              <a:rPr lang="en-US" sz="1600" dirty="0"/>
            </a:br>
            <a:r>
              <a:rPr lang="en-US" sz="1600" dirty="0">
                <a:hlinkClick r:id="rId5"/>
              </a:rPr>
              <a:t>Luz y </a:t>
            </a:r>
            <a:r>
              <a:rPr lang="en-US" sz="1600" dirty="0" err="1">
                <a:hlinkClick r:id="rId5"/>
              </a:rPr>
              <a:t>Oscuridad</a:t>
            </a:r>
            <a:endParaRPr lang="en-US" sz="1600" dirty="0"/>
          </a:p>
        </p:txBody>
      </p:sp>
    </p:spTree>
    <p:extLst>
      <p:ext uri="{BB962C8B-B14F-4D97-AF65-F5344CB8AC3E}">
        <p14:creationId xmlns:p14="http://schemas.microsoft.com/office/powerpoint/2010/main" val="1130018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DA2AB-A324-45F8-BECA-3E980AF8BE58}"/>
              </a:ext>
            </a:extLst>
          </p:cNvPr>
          <p:cNvSpPr>
            <a:spLocks noGrp="1"/>
          </p:cNvSpPr>
          <p:nvPr>
            <p:ph type="title"/>
          </p:nvPr>
        </p:nvSpPr>
        <p:spPr>
          <a:xfrm>
            <a:off x="581192" y="702156"/>
            <a:ext cx="11029616" cy="1013800"/>
          </a:xfrm>
        </p:spPr>
        <p:txBody>
          <a:bodyPr>
            <a:normAutofit/>
          </a:bodyPr>
          <a:lstStyle/>
          <a:p>
            <a:r>
              <a:rPr lang="en-US" dirty="0"/>
              <a:t>SYMBOLS OF CHRISTMAS</a:t>
            </a:r>
          </a:p>
        </p:txBody>
      </p:sp>
      <p:sp>
        <p:nvSpPr>
          <p:cNvPr id="12" name="Rectangle 11">
            <a:extLst>
              <a:ext uri="{FF2B5EF4-FFF2-40B4-BE49-F238E27FC236}">
                <a16:creationId xmlns:a16="http://schemas.microsoft.com/office/drawing/2014/main" id="{57D5121C-97F3-40F1-9224-6C962384C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198"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ith a long beard and a hat holding a stick&#10;&#10;Description automatically generated with low confidence">
            <a:extLst>
              <a:ext uri="{FF2B5EF4-FFF2-40B4-BE49-F238E27FC236}">
                <a16:creationId xmlns:a16="http://schemas.microsoft.com/office/drawing/2014/main" id="{0B952B4C-B557-41C6-9125-F9541C7AE418}"/>
              </a:ext>
            </a:extLst>
          </p:cNvPr>
          <p:cNvPicPr>
            <a:picLocks noChangeAspect="1"/>
          </p:cNvPicPr>
          <p:nvPr/>
        </p:nvPicPr>
        <p:blipFill rotWithShape="1">
          <a:blip r:embed="rId2">
            <a:extLst>
              <a:ext uri="{28A0092B-C50C-407E-A947-70E740481C1C}">
                <a14:useLocalDpi xmlns:a14="http://schemas.microsoft.com/office/drawing/2010/main" val="0"/>
              </a:ext>
            </a:extLst>
          </a:blip>
          <a:srcRect l="2221" r="-1" b="-1"/>
          <a:stretch/>
        </p:blipFill>
        <p:spPr>
          <a:xfrm>
            <a:off x="667891" y="2361056"/>
            <a:ext cx="2435274" cy="3649219"/>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D40C9C3E-D90E-4C2B-9E62-8B9AC244851C}"/>
              </a:ext>
            </a:extLst>
          </p:cNvPr>
          <p:cNvPicPr>
            <a:picLocks noChangeAspect="1"/>
          </p:cNvPicPr>
          <p:nvPr/>
        </p:nvPicPr>
        <p:blipFill rotWithShape="1">
          <a:blip r:embed="rId3">
            <a:extLst>
              <a:ext uri="{28A0092B-C50C-407E-A947-70E740481C1C}">
                <a14:useLocalDpi xmlns:a14="http://schemas.microsoft.com/office/drawing/2010/main" val="0"/>
              </a:ext>
            </a:extLst>
          </a:blip>
          <a:srcRect l="31356" r="31107" b="2"/>
          <a:stretch/>
        </p:blipFill>
        <p:spPr>
          <a:xfrm>
            <a:off x="3195140" y="2361056"/>
            <a:ext cx="2435274" cy="3649219"/>
          </a:xfrm>
          <a:prstGeom prst="rect">
            <a:avLst/>
          </a:prstGeom>
        </p:spPr>
      </p:pic>
      <p:sp>
        <p:nvSpPr>
          <p:cNvPr id="3" name="Content Placeholder 2">
            <a:extLst>
              <a:ext uri="{FF2B5EF4-FFF2-40B4-BE49-F238E27FC236}">
                <a16:creationId xmlns:a16="http://schemas.microsoft.com/office/drawing/2014/main" id="{C4B4319C-5071-4D2F-B40A-FEFF0A02B8C8}"/>
              </a:ext>
            </a:extLst>
          </p:cNvPr>
          <p:cNvSpPr>
            <a:spLocks noGrp="1"/>
          </p:cNvSpPr>
          <p:nvPr>
            <p:ph idx="1"/>
          </p:nvPr>
        </p:nvSpPr>
        <p:spPr>
          <a:xfrm>
            <a:off x="6335805" y="2180496"/>
            <a:ext cx="5275001" cy="4045683"/>
          </a:xfrm>
        </p:spPr>
        <p:txBody>
          <a:bodyPr>
            <a:normAutofit fontScale="85000" lnSpcReduction="10000"/>
          </a:bodyPr>
          <a:lstStyle/>
          <a:p>
            <a:pPr marL="0" indent="0">
              <a:lnSpc>
                <a:spcPct val="90000"/>
              </a:lnSpc>
              <a:buNone/>
            </a:pPr>
            <a:r>
              <a:rPr lang="en-US" sz="1700" dirty="0"/>
              <a:t>Santa Claus </a:t>
            </a:r>
          </a:p>
          <a:p>
            <a:pPr lvl="1">
              <a:lnSpc>
                <a:spcPct val="90000"/>
              </a:lnSpc>
            </a:pPr>
            <a:r>
              <a:rPr lang="en-US" sz="1700" dirty="0"/>
              <a:t>The legend can be traced back to a monk named Saint Nicholas, born in Turkey around 280 A.D.</a:t>
            </a:r>
          </a:p>
          <a:p>
            <a:pPr lvl="1">
              <a:lnSpc>
                <a:spcPct val="90000"/>
              </a:lnSpc>
            </a:pPr>
            <a:r>
              <a:rPr lang="en-US" sz="1700" dirty="0"/>
              <a:t>Saint Nick entered American culture in the late 18</a:t>
            </a:r>
            <a:r>
              <a:rPr lang="en-US" sz="1700" baseline="30000" dirty="0"/>
              <a:t>th</a:t>
            </a:r>
            <a:r>
              <a:rPr lang="en-US" sz="1700" dirty="0"/>
              <a:t> century through Dutch families who gathered to commemorated the death of Saint Nicholas, also known as Sinterklaas (short for Sint </a:t>
            </a:r>
            <a:r>
              <a:rPr lang="en-US" sz="1700" dirty="0" err="1"/>
              <a:t>Nikolaas</a:t>
            </a:r>
            <a:r>
              <a:rPr lang="en-US" sz="1700" dirty="0"/>
              <a:t>, Dutch for Saint Nicholas). </a:t>
            </a:r>
          </a:p>
          <a:p>
            <a:pPr lvl="1">
              <a:lnSpc>
                <a:spcPct val="90000"/>
              </a:lnSpc>
            </a:pPr>
            <a:r>
              <a:rPr lang="en-US" sz="1700" dirty="0"/>
              <a:t>Another element of Santa Claus, came from people in Germany who worshipped the pagan god Oden. These Germans believed that Oden made flew through the sky at night to decide who would live or die (reflected today in “naughty or nice”, those who get gifts and those who do not). </a:t>
            </a:r>
          </a:p>
          <a:p>
            <a:pPr lvl="1">
              <a:lnSpc>
                <a:spcPct val="90000"/>
              </a:lnSpc>
            </a:pPr>
            <a:r>
              <a:rPr lang="en-US" sz="1700" dirty="0"/>
              <a:t>This encouraged people to stay inside, which is reflected today in the fact that Christmas can be recognized as one of the few holidays that is spent mostly indoors.</a:t>
            </a:r>
          </a:p>
          <a:p>
            <a:pPr lvl="1">
              <a:lnSpc>
                <a:spcPct val="90000"/>
              </a:lnSpc>
            </a:pPr>
            <a:r>
              <a:rPr lang="en-US" sz="1700" dirty="0"/>
              <a:t>Leaving cookies and milk for “Santa” is essentially a meal offering to these false gods, which GOD prohibits (Exodus 20:3-6.</a:t>
            </a:r>
          </a:p>
        </p:txBody>
      </p:sp>
      <p:sp>
        <p:nvSpPr>
          <p:cNvPr id="8" name="TextBox 7">
            <a:extLst>
              <a:ext uri="{FF2B5EF4-FFF2-40B4-BE49-F238E27FC236}">
                <a16:creationId xmlns:a16="http://schemas.microsoft.com/office/drawing/2014/main" id="{BAB8DAC5-6A39-4FF3-BBC9-202D6D61ABE5}"/>
              </a:ext>
            </a:extLst>
          </p:cNvPr>
          <p:cNvSpPr txBox="1"/>
          <p:nvPr/>
        </p:nvSpPr>
        <p:spPr>
          <a:xfrm>
            <a:off x="457198" y="6334780"/>
            <a:ext cx="923651" cy="523220"/>
          </a:xfrm>
          <a:prstGeom prst="rect">
            <a:avLst/>
          </a:prstGeom>
          <a:noFill/>
        </p:spPr>
        <p:txBody>
          <a:bodyPr wrap="none" rtlCol="0">
            <a:spAutoFit/>
          </a:bodyPr>
          <a:lstStyle/>
          <a:p>
            <a:r>
              <a:rPr lang="en-US" sz="1400" dirty="0"/>
              <a:t>Photo By:</a:t>
            </a:r>
            <a:br>
              <a:rPr lang="en-US" sz="1400" dirty="0"/>
            </a:br>
            <a:r>
              <a:rPr lang="en-US" sz="1400" dirty="0">
                <a:hlinkClick r:id="rId4"/>
              </a:rPr>
              <a:t>Wikipedia</a:t>
            </a:r>
            <a:endParaRPr lang="en-US" sz="1400" dirty="0"/>
          </a:p>
        </p:txBody>
      </p:sp>
      <p:sp>
        <p:nvSpPr>
          <p:cNvPr id="9" name="TextBox 8">
            <a:extLst>
              <a:ext uri="{FF2B5EF4-FFF2-40B4-BE49-F238E27FC236}">
                <a16:creationId xmlns:a16="http://schemas.microsoft.com/office/drawing/2014/main" id="{E4ADEF6F-BF45-44FE-8671-9A34E37997E5}"/>
              </a:ext>
            </a:extLst>
          </p:cNvPr>
          <p:cNvSpPr txBox="1"/>
          <p:nvPr/>
        </p:nvSpPr>
        <p:spPr>
          <a:xfrm>
            <a:off x="4523009" y="6263192"/>
            <a:ext cx="1338828" cy="523220"/>
          </a:xfrm>
          <a:prstGeom prst="rect">
            <a:avLst/>
          </a:prstGeom>
          <a:noFill/>
        </p:spPr>
        <p:txBody>
          <a:bodyPr wrap="none" rtlCol="0">
            <a:spAutoFit/>
          </a:bodyPr>
          <a:lstStyle/>
          <a:p>
            <a:pPr algn="r"/>
            <a:r>
              <a:rPr lang="en-US" sz="1400" dirty="0"/>
              <a:t>Photo By:</a:t>
            </a:r>
            <a:br>
              <a:rPr lang="en-US" sz="1400" dirty="0"/>
            </a:br>
            <a:r>
              <a:rPr lang="en-US" sz="1400" dirty="0">
                <a:hlinkClick r:id="rId5"/>
              </a:rPr>
              <a:t>Catholic Online</a:t>
            </a:r>
            <a:endParaRPr lang="en-US" sz="1400" dirty="0"/>
          </a:p>
        </p:txBody>
      </p:sp>
    </p:spTree>
    <p:extLst>
      <p:ext uri="{BB962C8B-B14F-4D97-AF65-F5344CB8AC3E}">
        <p14:creationId xmlns:p14="http://schemas.microsoft.com/office/powerpoint/2010/main" val="780629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2B761-123C-4743-92DE-8CC0625F17EC}"/>
              </a:ext>
            </a:extLst>
          </p:cNvPr>
          <p:cNvSpPr>
            <a:spLocks noGrp="1"/>
          </p:cNvSpPr>
          <p:nvPr>
            <p:ph type="title"/>
          </p:nvPr>
        </p:nvSpPr>
        <p:spPr>
          <a:xfrm>
            <a:off x="581192" y="702156"/>
            <a:ext cx="11029616" cy="1013800"/>
          </a:xfrm>
        </p:spPr>
        <p:txBody>
          <a:bodyPr>
            <a:normAutofit/>
          </a:bodyPr>
          <a:lstStyle/>
          <a:p>
            <a:r>
              <a:rPr lang="en-US" dirty="0"/>
              <a:t>SYMBOLS OF CHRISTMAS</a:t>
            </a:r>
          </a:p>
        </p:txBody>
      </p:sp>
      <p:sp>
        <p:nvSpPr>
          <p:cNvPr id="10" name="Rectangle 9">
            <a:extLst>
              <a:ext uri="{FF2B5EF4-FFF2-40B4-BE49-F238E27FC236}">
                <a16:creationId xmlns:a16="http://schemas.microsoft.com/office/drawing/2014/main" id="{44CCC960-EBB0-4648-A189-5FEE0EE3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ree&#10;&#10;Description automatically generated">
            <a:extLst>
              <a:ext uri="{FF2B5EF4-FFF2-40B4-BE49-F238E27FC236}">
                <a16:creationId xmlns:a16="http://schemas.microsoft.com/office/drawing/2014/main" id="{20C1EFC3-8CDA-4D68-A123-F740AB1A57A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9224" b="-4"/>
          <a:stretch/>
        </p:blipFill>
        <p:spPr>
          <a:xfrm>
            <a:off x="657225" y="2361056"/>
            <a:ext cx="4962525" cy="3649219"/>
          </a:xfrm>
          <a:prstGeom prst="rect">
            <a:avLst/>
          </a:prstGeom>
        </p:spPr>
      </p:pic>
      <p:sp>
        <p:nvSpPr>
          <p:cNvPr id="3" name="Content Placeholder 2">
            <a:extLst>
              <a:ext uri="{FF2B5EF4-FFF2-40B4-BE49-F238E27FC236}">
                <a16:creationId xmlns:a16="http://schemas.microsoft.com/office/drawing/2014/main" id="{175738D4-7F88-4BDC-A48E-FC8CFEA6A15A}"/>
              </a:ext>
            </a:extLst>
          </p:cNvPr>
          <p:cNvSpPr>
            <a:spLocks noGrp="1"/>
          </p:cNvSpPr>
          <p:nvPr>
            <p:ph idx="1"/>
          </p:nvPr>
        </p:nvSpPr>
        <p:spPr>
          <a:xfrm>
            <a:off x="6335805" y="2180496"/>
            <a:ext cx="5619634" cy="4329486"/>
          </a:xfrm>
        </p:spPr>
        <p:txBody>
          <a:bodyPr>
            <a:normAutofit fontScale="85000" lnSpcReduction="20000"/>
          </a:bodyPr>
          <a:lstStyle/>
          <a:p>
            <a:pPr>
              <a:lnSpc>
                <a:spcPct val="90000"/>
              </a:lnSpc>
            </a:pPr>
            <a:r>
              <a:rPr lang="en-US" dirty="0"/>
              <a:t>The Christmas tree</a:t>
            </a:r>
          </a:p>
          <a:p>
            <a:pPr lvl="1">
              <a:lnSpc>
                <a:spcPct val="90000"/>
              </a:lnSpc>
            </a:pPr>
            <a:r>
              <a:rPr lang="en-US" dirty="0"/>
              <a:t>The Christmas tree was brought to America by German immigrants in the 1800s. In ancient times, people believed that evergreen trees could disable ghosts, illness, evil spirits, and witches, and revered them in high regards. Throughout various cultures, evergreens were revered as representative of false gods, powerful healers, etc. </a:t>
            </a:r>
          </a:p>
          <a:p>
            <a:pPr lvl="1">
              <a:lnSpc>
                <a:spcPct val="90000"/>
              </a:lnSpc>
            </a:pPr>
            <a:r>
              <a:rPr lang="en-US" dirty="0"/>
              <a:t>As with many other pagan practices of Christmas, this is worship of false gods (Exodus 20:3-6). </a:t>
            </a:r>
          </a:p>
          <a:p>
            <a:pPr lvl="1">
              <a:lnSpc>
                <a:spcPct val="90000"/>
              </a:lnSpc>
            </a:pPr>
            <a:r>
              <a:rPr lang="en-US" dirty="0"/>
              <a:t>Furthermore, the Bible blatantly speaks against decorating trees and putting them in the house (Jeremiah 10:2-5)</a:t>
            </a:r>
          </a:p>
          <a:p>
            <a:pPr>
              <a:lnSpc>
                <a:spcPct val="90000"/>
              </a:lnSpc>
            </a:pPr>
            <a:r>
              <a:rPr lang="en-US" dirty="0"/>
              <a:t>“12</a:t>
            </a:r>
            <a:r>
              <a:rPr lang="en-US" baseline="30000" dirty="0"/>
              <a:t>th</a:t>
            </a:r>
            <a:r>
              <a:rPr lang="en-US" dirty="0"/>
              <a:t> Day of Christmas” Song</a:t>
            </a:r>
          </a:p>
          <a:p>
            <a:pPr lvl="1">
              <a:lnSpc>
                <a:spcPct val="90000"/>
              </a:lnSpc>
            </a:pPr>
            <a:r>
              <a:rPr lang="en-US" dirty="0"/>
              <a:t>In Medieval Europe, Christmas was celebrated over a span of twelve days full of feasting and drinking excessively.</a:t>
            </a:r>
          </a:p>
          <a:p>
            <a:pPr lvl="1">
              <a:lnSpc>
                <a:spcPct val="90000"/>
              </a:lnSpc>
            </a:pPr>
            <a:r>
              <a:rPr lang="en-US" dirty="0"/>
              <a:t>Scripture speaks against drinking on multiple occasions (Hosea 4:11)</a:t>
            </a:r>
          </a:p>
          <a:p>
            <a:pPr>
              <a:lnSpc>
                <a:spcPct val="90000"/>
              </a:lnSpc>
            </a:pPr>
            <a:r>
              <a:rPr lang="en-US" dirty="0"/>
              <a:t>Mistletoe</a:t>
            </a:r>
          </a:p>
          <a:p>
            <a:pPr lvl="1">
              <a:lnSpc>
                <a:spcPct val="90000"/>
              </a:lnSpc>
            </a:pPr>
            <a:r>
              <a:rPr lang="en-US" dirty="0"/>
              <a:t>Mistletoe was considered by the pagan Celtic people and Teutonic people to have magical powers to heal and bring fertility (hence kissing under the mistletoe). Mistletoe was hung in the homes of Celts to bring good luck and remove evil spirits. </a:t>
            </a:r>
          </a:p>
        </p:txBody>
      </p:sp>
      <p:sp>
        <p:nvSpPr>
          <p:cNvPr id="6" name="TextBox 5">
            <a:extLst>
              <a:ext uri="{FF2B5EF4-FFF2-40B4-BE49-F238E27FC236}">
                <a16:creationId xmlns:a16="http://schemas.microsoft.com/office/drawing/2014/main" id="{86686AC8-EFDA-4EBE-9916-F8602C1141F3}"/>
              </a:ext>
            </a:extLst>
          </p:cNvPr>
          <p:cNvSpPr txBox="1"/>
          <p:nvPr/>
        </p:nvSpPr>
        <p:spPr>
          <a:xfrm>
            <a:off x="581192" y="6226179"/>
            <a:ext cx="1137683" cy="523220"/>
          </a:xfrm>
          <a:prstGeom prst="rect">
            <a:avLst/>
          </a:prstGeom>
          <a:noFill/>
        </p:spPr>
        <p:txBody>
          <a:bodyPr wrap="square" rtlCol="0">
            <a:spAutoFit/>
          </a:bodyPr>
          <a:lstStyle/>
          <a:p>
            <a:r>
              <a:rPr lang="en-US" sz="1400" dirty="0"/>
              <a:t>Photo By:</a:t>
            </a:r>
            <a:br>
              <a:rPr lang="en-US" sz="1400" dirty="0"/>
            </a:br>
            <a:r>
              <a:rPr lang="en-US" sz="1400" dirty="0" err="1">
                <a:hlinkClick r:id="rId3"/>
              </a:rPr>
              <a:t>Pexels</a:t>
            </a:r>
            <a:endParaRPr lang="en-US" sz="1400" dirty="0"/>
          </a:p>
        </p:txBody>
      </p:sp>
    </p:spTree>
    <p:extLst>
      <p:ext uri="{BB962C8B-B14F-4D97-AF65-F5344CB8AC3E}">
        <p14:creationId xmlns:p14="http://schemas.microsoft.com/office/powerpoint/2010/main" val="840800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46756A0-169E-4009-8AC9-409A0BCD1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4E5E41-4518-4E97-8AF2-0D8B66C1A332}"/>
              </a:ext>
            </a:extLst>
          </p:cNvPr>
          <p:cNvSpPr>
            <a:spLocks noGrp="1"/>
          </p:cNvSpPr>
          <p:nvPr>
            <p:ph type="title"/>
          </p:nvPr>
        </p:nvSpPr>
        <p:spPr>
          <a:xfrm>
            <a:off x="4382724" y="702156"/>
            <a:ext cx="7225075" cy="1013800"/>
          </a:xfrm>
        </p:spPr>
        <p:txBody>
          <a:bodyPr>
            <a:normAutofit/>
          </a:bodyPr>
          <a:lstStyle/>
          <a:p>
            <a:r>
              <a:rPr lang="en-US">
                <a:solidFill>
                  <a:schemeClr val="accent1"/>
                </a:solidFill>
              </a:rPr>
              <a:t>Symbols of Christmas</a:t>
            </a:r>
          </a:p>
        </p:txBody>
      </p:sp>
      <p:grpSp>
        <p:nvGrpSpPr>
          <p:cNvPr id="20" name="Group 13">
            <a:extLst>
              <a:ext uri="{FF2B5EF4-FFF2-40B4-BE49-F238E27FC236}">
                <a16:creationId xmlns:a16="http://schemas.microsoft.com/office/drawing/2014/main" id="{8DA5272E-356E-4D7D-B886-BEE51A4904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angle 14">
              <a:extLst>
                <a:ext uri="{FF2B5EF4-FFF2-40B4-BE49-F238E27FC236}">
                  <a16:creationId xmlns:a16="http://schemas.microsoft.com/office/drawing/2014/main" id="{FE49D30A-2351-477E-A23D-629AAD5E20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33534C71-C386-468E-A2C6-1516BD815A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D923AC6D-8A92-433A-A789-92BA2F847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7" name="Picture 6" descr="A picture containing text&#10;&#10;Description automatically generated">
            <a:extLst>
              <a:ext uri="{FF2B5EF4-FFF2-40B4-BE49-F238E27FC236}">
                <a16:creationId xmlns:a16="http://schemas.microsoft.com/office/drawing/2014/main" id="{90C5C700-233A-4915-9425-468D6F39A87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7999" t="1436" b="-1435"/>
          <a:stretch/>
        </p:blipFill>
        <p:spPr>
          <a:xfrm>
            <a:off x="446534" y="641102"/>
            <a:ext cx="3702877" cy="2828500"/>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8DCB25E9-AAEB-4FB3-86EC-F7DB3E61DB0D}"/>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0692" r="5849" b="-1"/>
          <a:stretch/>
        </p:blipFill>
        <p:spPr>
          <a:xfrm>
            <a:off x="446534" y="3562063"/>
            <a:ext cx="3702877" cy="2828501"/>
          </a:xfrm>
          <a:prstGeom prst="rect">
            <a:avLst/>
          </a:prstGeom>
        </p:spPr>
      </p:pic>
      <p:sp>
        <p:nvSpPr>
          <p:cNvPr id="3" name="Content Placeholder 2">
            <a:extLst>
              <a:ext uri="{FF2B5EF4-FFF2-40B4-BE49-F238E27FC236}">
                <a16:creationId xmlns:a16="http://schemas.microsoft.com/office/drawing/2014/main" id="{DCA4D163-3E58-4D9E-B749-EB2EFEE22F7A}"/>
              </a:ext>
            </a:extLst>
          </p:cNvPr>
          <p:cNvSpPr>
            <a:spLocks noGrp="1"/>
          </p:cNvSpPr>
          <p:nvPr>
            <p:ph idx="1"/>
          </p:nvPr>
        </p:nvSpPr>
        <p:spPr>
          <a:xfrm>
            <a:off x="4382726" y="1896533"/>
            <a:ext cx="7225074" cy="3962266"/>
          </a:xfrm>
        </p:spPr>
        <p:txBody>
          <a:bodyPr>
            <a:normAutofit fontScale="70000" lnSpcReduction="20000"/>
          </a:bodyPr>
          <a:lstStyle/>
          <a:p>
            <a:pPr marL="0" indent="0">
              <a:buNone/>
            </a:pPr>
            <a:r>
              <a:rPr lang="en-US" sz="2000" dirty="0"/>
              <a:t>Christmas Eve</a:t>
            </a:r>
          </a:p>
          <a:p>
            <a:pPr lvl="1"/>
            <a:r>
              <a:rPr lang="en-US" sz="1800" dirty="0"/>
              <a:t>In the Middle Ages, the holiday began before dawn on Christmas morning with a special mass.</a:t>
            </a:r>
          </a:p>
          <a:p>
            <a:pPr marL="0" indent="0">
              <a:buNone/>
            </a:pPr>
            <a:r>
              <a:rPr lang="en-US" sz="2000" dirty="0"/>
              <a:t>Christmas Carols</a:t>
            </a:r>
          </a:p>
          <a:p>
            <a:pPr lvl="1"/>
            <a:r>
              <a:rPr lang="en-US" sz="1800" dirty="0"/>
              <a:t>This originated from an activity known as mumming, which was practiced in medieval English villages.</a:t>
            </a:r>
          </a:p>
          <a:p>
            <a:pPr lvl="1"/>
            <a:r>
              <a:rPr lang="en-US" sz="1800" dirty="0"/>
              <a:t>Those who participated in this activity, known as mummers, dressed in animal masks or dressed up as women, and went door-to-door singing folk songs or telling jokes.</a:t>
            </a:r>
          </a:p>
          <a:p>
            <a:pPr lvl="1"/>
            <a:r>
              <a:rPr lang="en-US" sz="1800" dirty="0"/>
              <a:t>This wicked tradition clearly goes against scripture (Deuteronomy 22:5, Romans 1:26-27).</a:t>
            </a:r>
          </a:p>
          <a:p>
            <a:r>
              <a:rPr lang="en-US" sz="2000" dirty="0"/>
              <a:t>Christmas Gifts</a:t>
            </a:r>
          </a:p>
          <a:p>
            <a:pPr lvl="1"/>
            <a:r>
              <a:rPr lang="en-US" sz="1800" dirty="0"/>
              <a:t>Originated in medieval times in which the rich would give to the poor to avoid violence. If the rich did not provide the poor with a gift or money, the poor destroyed their homes or committed acts of violence against them.</a:t>
            </a:r>
          </a:p>
          <a:p>
            <a:pPr lvl="1"/>
            <a:r>
              <a:rPr lang="en-US" sz="1800" dirty="0"/>
              <a:t>Traditionally, children are given dolls for winter solstice and these dolls, or idols, are placed under the Christmas tree.  This is thought to be representative of the sacrifice of children under a grove of evergreen trees.</a:t>
            </a:r>
          </a:p>
        </p:txBody>
      </p:sp>
      <p:sp>
        <p:nvSpPr>
          <p:cNvPr id="9" name="TextBox 8">
            <a:extLst>
              <a:ext uri="{FF2B5EF4-FFF2-40B4-BE49-F238E27FC236}">
                <a16:creationId xmlns:a16="http://schemas.microsoft.com/office/drawing/2014/main" id="{E5F373AC-FAE8-4B9C-92E9-511A38C63080}"/>
              </a:ext>
            </a:extLst>
          </p:cNvPr>
          <p:cNvSpPr txBox="1"/>
          <p:nvPr/>
        </p:nvSpPr>
        <p:spPr>
          <a:xfrm>
            <a:off x="4149411" y="644658"/>
            <a:ext cx="893193" cy="523220"/>
          </a:xfrm>
          <a:prstGeom prst="rect">
            <a:avLst/>
          </a:prstGeom>
          <a:noFill/>
        </p:spPr>
        <p:txBody>
          <a:bodyPr wrap="none" rtlCol="0">
            <a:spAutoFit/>
          </a:bodyPr>
          <a:lstStyle/>
          <a:p>
            <a:r>
              <a:rPr lang="en-US" sz="1400" dirty="0"/>
              <a:t>Photo By:</a:t>
            </a:r>
            <a:br>
              <a:rPr lang="en-US" sz="1400" dirty="0"/>
            </a:br>
            <a:r>
              <a:rPr lang="en-US" sz="1400" dirty="0">
                <a:hlinkClick r:id="rId3"/>
              </a:rPr>
              <a:t>Flickr</a:t>
            </a:r>
            <a:endParaRPr lang="en-US" sz="1400" dirty="0"/>
          </a:p>
        </p:txBody>
      </p:sp>
      <p:sp>
        <p:nvSpPr>
          <p:cNvPr id="10" name="TextBox 9">
            <a:extLst>
              <a:ext uri="{FF2B5EF4-FFF2-40B4-BE49-F238E27FC236}">
                <a16:creationId xmlns:a16="http://schemas.microsoft.com/office/drawing/2014/main" id="{95431B6C-BD43-436E-99A8-5D202195D95C}"/>
              </a:ext>
            </a:extLst>
          </p:cNvPr>
          <p:cNvSpPr txBox="1"/>
          <p:nvPr/>
        </p:nvSpPr>
        <p:spPr>
          <a:xfrm>
            <a:off x="4157919" y="5777766"/>
            <a:ext cx="1973489" cy="523220"/>
          </a:xfrm>
          <a:prstGeom prst="rect">
            <a:avLst/>
          </a:prstGeom>
          <a:noFill/>
        </p:spPr>
        <p:txBody>
          <a:bodyPr wrap="none" rtlCol="0">
            <a:spAutoFit/>
          </a:bodyPr>
          <a:lstStyle/>
          <a:p>
            <a:r>
              <a:rPr lang="en-US" sz="1400" dirty="0"/>
              <a:t>Photo By:</a:t>
            </a:r>
            <a:br>
              <a:rPr lang="en-US" sz="1400" dirty="0"/>
            </a:br>
            <a:r>
              <a:rPr lang="en-US" sz="1400" dirty="0">
                <a:hlinkClick r:id="rId5"/>
              </a:rPr>
              <a:t>Family Christmas Online</a:t>
            </a:r>
            <a:endParaRPr lang="en-US" sz="1400" dirty="0"/>
          </a:p>
        </p:txBody>
      </p:sp>
    </p:spTree>
    <p:extLst>
      <p:ext uri="{BB962C8B-B14F-4D97-AF65-F5344CB8AC3E}">
        <p14:creationId xmlns:p14="http://schemas.microsoft.com/office/powerpoint/2010/main" val="1067218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9">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11">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13">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15">
            <a:extLst>
              <a:ext uri="{FF2B5EF4-FFF2-40B4-BE49-F238E27FC236}">
                <a16:creationId xmlns:a16="http://schemas.microsoft.com/office/drawing/2014/main" id="{21AF87EE-372A-438E-B086-63D494ECA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31" name="Rectangle 17">
            <a:extLst>
              <a:ext uri="{FF2B5EF4-FFF2-40B4-BE49-F238E27FC236}">
                <a16:creationId xmlns:a16="http://schemas.microsoft.com/office/drawing/2014/main" id="{5DDE08C2-90C5-4136-9BF1-8F19E825BE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19">
            <a:extLst>
              <a:ext uri="{FF2B5EF4-FFF2-40B4-BE49-F238E27FC236}">
                <a16:creationId xmlns:a16="http://schemas.microsoft.com/office/drawing/2014/main" id="{36A7F378-4E9D-43CC-90B9-25B3371F06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3" y="453643"/>
            <a:ext cx="11298934" cy="5936922"/>
            <a:chOff x="446533" y="453643"/>
            <a:chExt cx="11298934" cy="5936922"/>
          </a:xfrm>
        </p:grpSpPr>
        <p:sp>
          <p:nvSpPr>
            <p:cNvPr id="21" name="Rectangle 20">
              <a:extLst>
                <a:ext uri="{FF2B5EF4-FFF2-40B4-BE49-F238E27FC236}">
                  <a16:creationId xmlns:a16="http://schemas.microsoft.com/office/drawing/2014/main" id="{C60B22F7-636C-4807-8026-DF7668911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5E85C17F-22AF-422E-BB04-0D1884CAA8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A34D1348-5191-490F-85AC-D9BBC9E35A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A5E5F86F-DABE-4391-B083-EA55ED64EB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0B67448B-0FAE-4A8D-A4E6-D9080A250899}"/>
              </a:ext>
            </a:extLst>
          </p:cNvPr>
          <p:cNvSpPr>
            <a:spLocks noGrp="1"/>
          </p:cNvSpPr>
          <p:nvPr>
            <p:ph type="title"/>
          </p:nvPr>
        </p:nvSpPr>
        <p:spPr>
          <a:xfrm>
            <a:off x="581191" y="4000698"/>
            <a:ext cx="10993549" cy="1475013"/>
          </a:xfrm>
        </p:spPr>
        <p:txBody>
          <a:bodyPr vert="horz" lIns="91440" tIns="45720" rIns="91440" bIns="45720" rtlCol="0" anchor="b">
            <a:normAutofit/>
          </a:bodyPr>
          <a:lstStyle/>
          <a:p>
            <a:r>
              <a:rPr lang="en-US">
                <a:solidFill>
                  <a:schemeClr val="bg1"/>
                </a:solidFill>
              </a:rPr>
              <a:t>Halloween</a:t>
            </a:r>
          </a:p>
        </p:txBody>
      </p:sp>
      <p:pic>
        <p:nvPicPr>
          <p:cNvPr id="5" name="Picture 4">
            <a:extLst>
              <a:ext uri="{FF2B5EF4-FFF2-40B4-BE49-F238E27FC236}">
                <a16:creationId xmlns:a16="http://schemas.microsoft.com/office/drawing/2014/main" id="{305E1833-2A51-4C6A-8BDF-9EE694D1A04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2757" r="-1" b="18963"/>
          <a:stretch/>
        </p:blipFill>
        <p:spPr>
          <a:xfrm>
            <a:off x="446532" y="599725"/>
            <a:ext cx="11292143" cy="3557252"/>
          </a:xfrm>
          <a:prstGeom prst="rect">
            <a:avLst/>
          </a:prstGeom>
        </p:spPr>
      </p:pic>
      <p:sp>
        <p:nvSpPr>
          <p:cNvPr id="3" name="TextBox 2">
            <a:extLst>
              <a:ext uri="{FF2B5EF4-FFF2-40B4-BE49-F238E27FC236}">
                <a16:creationId xmlns:a16="http://schemas.microsoft.com/office/drawing/2014/main" id="{48F79AFE-4279-42ED-92A2-F6267053C14A}"/>
              </a:ext>
            </a:extLst>
          </p:cNvPr>
          <p:cNvSpPr txBox="1"/>
          <p:nvPr/>
        </p:nvSpPr>
        <p:spPr>
          <a:xfrm>
            <a:off x="10069596" y="4208062"/>
            <a:ext cx="1707134" cy="584775"/>
          </a:xfrm>
          <a:prstGeom prst="rect">
            <a:avLst/>
          </a:prstGeom>
          <a:noFill/>
          <a:ln>
            <a:noFill/>
          </a:ln>
        </p:spPr>
        <p:txBody>
          <a:bodyPr wrap="none" rtlCol="0">
            <a:spAutoFit/>
          </a:bodyPr>
          <a:lstStyle/>
          <a:p>
            <a:r>
              <a:rPr lang="en-US" sz="1600" dirty="0">
                <a:solidFill>
                  <a:schemeClr val="bg1"/>
                </a:solidFill>
              </a:rPr>
              <a:t>Photo By:</a:t>
            </a:r>
            <a:br>
              <a:rPr lang="en-US" sz="1600" dirty="0">
                <a:solidFill>
                  <a:schemeClr val="bg1"/>
                </a:solidFill>
              </a:rPr>
            </a:br>
            <a:r>
              <a:rPr lang="en-US" sz="1600" dirty="0">
                <a:solidFill>
                  <a:schemeClr val="accent6">
                    <a:lumMod val="60000"/>
                    <a:lumOff val="40000"/>
                  </a:schemeClr>
                </a:solidFill>
                <a:hlinkClick r:id="rId3">
                  <a:extLst>
                    <a:ext uri="{A12FA001-AC4F-418D-AE19-62706E023703}">
                      <ahyp:hlinkClr xmlns:ahyp="http://schemas.microsoft.com/office/drawing/2018/hyperlinkcolor" val="tx"/>
                    </a:ext>
                  </a:extLst>
                </a:hlinkClick>
              </a:rPr>
              <a:t>Discover Torrance</a:t>
            </a:r>
            <a:endParaRPr lang="en-US" sz="1600" dirty="0">
              <a:solidFill>
                <a:schemeClr val="accent6">
                  <a:lumMod val="60000"/>
                  <a:lumOff val="40000"/>
                </a:schemeClr>
              </a:solidFill>
            </a:endParaRPr>
          </a:p>
        </p:txBody>
      </p:sp>
    </p:spTree>
    <p:extLst>
      <p:ext uri="{BB962C8B-B14F-4D97-AF65-F5344CB8AC3E}">
        <p14:creationId xmlns:p14="http://schemas.microsoft.com/office/powerpoint/2010/main" val="296316059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8C09586F90D93418228DC02A4B2ABC6" ma:contentTypeVersion="7" ma:contentTypeDescription="Create a new document." ma:contentTypeScope="" ma:versionID="62d022acd4c59cbcdbfda4c296cb5823">
  <xsd:schema xmlns:xsd="http://www.w3.org/2001/XMLSchema" xmlns:xs="http://www.w3.org/2001/XMLSchema" xmlns:p="http://schemas.microsoft.com/office/2006/metadata/properties" xmlns:ns3="f4bc4181-61cc-46a6-b71c-337a01f99936" xmlns:ns4="3db119de-b360-4516-befb-6b1f35abcc99" targetNamespace="http://schemas.microsoft.com/office/2006/metadata/properties" ma:root="true" ma:fieldsID="b706d31d6287dc6b913bfecb75e603d0" ns3:_="" ns4:_="">
    <xsd:import namespace="f4bc4181-61cc-46a6-b71c-337a01f99936"/>
    <xsd:import namespace="3db119de-b360-4516-befb-6b1f35abcc9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bc4181-61cc-46a6-b71c-337a01f9993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b119de-b360-4516-befb-6b1f35abcc99"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9BA5925-9478-44EB-A756-4B6197AA3440}">
  <ds:schemaRefs>
    <ds:schemaRef ds:uri="http://schemas.microsoft.com/sharepoint/v3/contenttype/forms"/>
  </ds:schemaRefs>
</ds:datastoreItem>
</file>

<file path=customXml/itemProps2.xml><?xml version="1.0" encoding="utf-8"?>
<ds:datastoreItem xmlns:ds="http://schemas.openxmlformats.org/officeDocument/2006/customXml" ds:itemID="{4E40040E-09CD-4708-9733-928E481C5E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bc4181-61cc-46a6-b71c-337a01f99936"/>
    <ds:schemaRef ds:uri="3db119de-b360-4516-befb-6b1f35abcc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055A068-5D29-4D4A-A396-2BE5CCC3742C}">
  <ds:schemaRefs>
    <ds:schemaRef ds:uri="http://www.w3.org/XML/1998/namespace"/>
    <ds:schemaRef ds:uri="http://schemas.microsoft.com/office/2006/documentManagement/types"/>
    <ds:schemaRef ds:uri="http://purl.org/dc/elements/1.1/"/>
    <ds:schemaRef ds:uri="3db119de-b360-4516-befb-6b1f35abcc99"/>
    <ds:schemaRef ds:uri="http://schemas.microsoft.com/office/infopath/2007/PartnerControls"/>
    <ds:schemaRef ds:uri="http://schemas.microsoft.com/office/2006/metadata/properties"/>
    <ds:schemaRef ds:uri="f4bc4181-61cc-46a6-b71c-337a01f99936"/>
    <ds:schemaRef ds:uri="http://purl.org/dc/dcmitype/"/>
    <ds:schemaRef ds:uri="http://purl.org/dc/term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152</TotalTime>
  <Words>2998</Words>
  <Application>Microsoft Office PowerPoint</Application>
  <PresentationFormat>Widescreen</PresentationFormat>
  <Paragraphs>177</Paragraphs>
  <Slides>22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Gill Sans MT</vt:lpstr>
      <vt:lpstr>Wingdings 2</vt:lpstr>
      <vt:lpstr>Dividend</vt:lpstr>
      <vt:lpstr>The Pagan Holidays</vt:lpstr>
      <vt:lpstr>Christmas</vt:lpstr>
      <vt:lpstr>The Origins Of Christmas; the winter solstice</vt:lpstr>
      <vt:lpstr>The origins of Christmas; Human Sacrifice</vt:lpstr>
      <vt:lpstr>ORIGINS OF CHRISTMAS</vt:lpstr>
      <vt:lpstr>SYMBOLS OF CHRISTMAS</vt:lpstr>
      <vt:lpstr>SYMBOLS OF CHRISTMAS</vt:lpstr>
      <vt:lpstr>Symbols of Christmas</vt:lpstr>
      <vt:lpstr>Halloween</vt:lpstr>
      <vt:lpstr>Halloween</vt:lpstr>
      <vt:lpstr>Halloween</vt:lpstr>
      <vt:lpstr>Halloween</vt:lpstr>
      <vt:lpstr>EASTER</vt:lpstr>
      <vt:lpstr>Easter</vt:lpstr>
      <vt:lpstr>EASTER</vt:lpstr>
      <vt:lpstr>Valentine’s Day</vt:lpstr>
      <vt:lpstr>Valentine’s Day</vt:lpstr>
      <vt:lpstr>Valentine’s Day</vt:lpstr>
      <vt:lpstr>Valentine’s Day</vt:lpstr>
      <vt:lpstr>IN SUMMARY…</vt:lpstr>
      <vt:lpstr>in summary</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Pagan Holidays</dc:title>
  <dc:creator>Angelicia Anderson</dc:creator>
  <cp:lastModifiedBy>ANDERSON ZOEYANNA ROSELAINE</cp:lastModifiedBy>
  <cp:revision>16</cp:revision>
  <dcterms:created xsi:type="dcterms:W3CDTF">2021-01-25T20:36:49Z</dcterms:created>
  <dcterms:modified xsi:type="dcterms:W3CDTF">2022-03-02T22:41:22Z</dcterms:modified>
</cp:coreProperties>
</file>